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3" r:id="rId3"/>
    <p:sldId id="293" r:id="rId4"/>
    <p:sldId id="288" r:id="rId5"/>
    <p:sldId id="294" r:id="rId6"/>
    <p:sldId id="271" r:id="rId7"/>
    <p:sldId id="276" r:id="rId8"/>
    <p:sldId id="278" r:id="rId9"/>
    <p:sldId id="280" r:id="rId10"/>
    <p:sldId id="281" r:id="rId11"/>
    <p:sldId id="286" r:id="rId12"/>
    <p:sldId id="290" r:id="rId13"/>
    <p:sldId id="291" r:id="rId14"/>
    <p:sldId id="273" r:id="rId15"/>
    <p:sldId id="292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743"/>
    <a:srgbClr val="A2BF6F"/>
    <a:srgbClr val="0097CC"/>
    <a:srgbClr val="7CE264"/>
    <a:srgbClr val="D67F58"/>
    <a:srgbClr val="D7845F"/>
    <a:srgbClr val="FF5D5D"/>
    <a:srgbClr val="6ED5D8"/>
    <a:srgbClr val="0996FF"/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5" autoAdjust="0"/>
    <p:restoredTop sz="82674" autoAdjust="0"/>
  </p:normalViewPr>
  <p:slideViewPr>
    <p:cSldViewPr snapToGrid="0">
      <p:cViewPr varScale="1">
        <p:scale>
          <a:sx n="75" d="100"/>
          <a:sy n="75" d="100"/>
        </p:scale>
        <p:origin x="72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1" cy="466435"/>
          </a:xfrm>
          <a:prstGeom prst="rect">
            <a:avLst/>
          </a:prstGeom>
        </p:spPr>
        <p:txBody>
          <a:bodyPr vert="horz" lIns="93162" tIns="46580" rIns="93162" bIns="465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1" cy="466435"/>
          </a:xfrm>
          <a:prstGeom prst="rect">
            <a:avLst/>
          </a:prstGeom>
        </p:spPr>
        <p:txBody>
          <a:bodyPr vert="horz" lIns="93162" tIns="46580" rIns="93162" bIns="46580" rtlCol="0"/>
          <a:lstStyle>
            <a:lvl1pPr algn="r">
              <a:defRPr sz="1200"/>
            </a:lvl1pPr>
          </a:lstStyle>
          <a:p>
            <a:r>
              <a:rPr lang="en-US"/>
              <a:t>5/10/2018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1" cy="466434"/>
          </a:xfrm>
          <a:prstGeom prst="rect">
            <a:avLst/>
          </a:prstGeom>
        </p:spPr>
        <p:txBody>
          <a:bodyPr vert="horz" lIns="93162" tIns="46580" rIns="93162" bIns="465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1" cy="466434"/>
          </a:xfrm>
          <a:prstGeom prst="rect">
            <a:avLst/>
          </a:prstGeom>
        </p:spPr>
        <p:txBody>
          <a:bodyPr vert="horz" lIns="93162" tIns="46580" rIns="93162" bIns="46580" rtlCol="0" anchor="b"/>
          <a:lstStyle>
            <a:lvl1pPr algn="r">
              <a:defRPr sz="1200"/>
            </a:lvl1pPr>
          </a:lstStyle>
          <a:p>
            <a:fld id="{CFFD7E23-7759-47FB-B1D7-AB6689D528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6466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r>
              <a:rPr lang="en-US"/>
              <a:t>5/10/2018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42785D49-4D17-415F-9E13-407A0EBF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69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85D49-4D17-415F-9E13-407A0EBF0F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1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85D49-4D17-415F-9E13-407A0EBF0F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2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85D49-4D17-415F-9E13-407A0EBF0F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2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8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2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/>
          <p:nvPr userDrawn="1"/>
        </p:nvSpPr>
        <p:spPr>
          <a:xfrm>
            <a:off x="0" y="-1"/>
            <a:ext cx="10299700" cy="5876517"/>
          </a:xfrm>
          <a:custGeom>
            <a:avLst/>
            <a:gdLst>
              <a:gd name="connsiteX0" fmla="*/ 0 w 8765177"/>
              <a:gd name="connsiteY0" fmla="*/ 0 h 5982789"/>
              <a:gd name="connsiteX1" fmla="*/ 8765177 w 8765177"/>
              <a:gd name="connsiteY1" fmla="*/ 0 h 5982789"/>
              <a:gd name="connsiteX2" fmla="*/ 8765177 w 8765177"/>
              <a:gd name="connsiteY2" fmla="*/ 5982789 h 5982789"/>
              <a:gd name="connsiteX3" fmla="*/ 0 w 8765177"/>
              <a:gd name="connsiteY3" fmla="*/ 5982789 h 5982789"/>
              <a:gd name="connsiteX4" fmla="*/ 0 w 8765177"/>
              <a:gd name="connsiteY4" fmla="*/ 0 h 5982789"/>
              <a:gd name="connsiteX0" fmla="*/ 0 w 8910320"/>
              <a:gd name="connsiteY0" fmla="*/ 0 h 6271139"/>
              <a:gd name="connsiteX1" fmla="*/ 8765177 w 8910320"/>
              <a:gd name="connsiteY1" fmla="*/ 0 h 6271139"/>
              <a:gd name="connsiteX2" fmla="*/ 8765177 w 8910320"/>
              <a:gd name="connsiteY2" fmla="*/ 5982789 h 6271139"/>
              <a:gd name="connsiteX3" fmla="*/ 0 w 8910320"/>
              <a:gd name="connsiteY3" fmla="*/ 5982789 h 6271139"/>
              <a:gd name="connsiteX4" fmla="*/ 0 w 8910320"/>
              <a:gd name="connsiteY4" fmla="*/ 0 h 6271139"/>
              <a:gd name="connsiteX0" fmla="*/ 0 w 8910320"/>
              <a:gd name="connsiteY0" fmla="*/ 0 h 6271139"/>
              <a:gd name="connsiteX1" fmla="*/ 8765177 w 8910320"/>
              <a:gd name="connsiteY1" fmla="*/ 0 h 6271139"/>
              <a:gd name="connsiteX2" fmla="*/ 8765177 w 8910320"/>
              <a:gd name="connsiteY2" fmla="*/ 5982789 h 6271139"/>
              <a:gd name="connsiteX3" fmla="*/ 0 w 8910320"/>
              <a:gd name="connsiteY3" fmla="*/ 5982789 h 6271139"/>
              <a:gd name="connsiteX4" fmla="*/ 0 w 8910320"/>
              <a:gd name="connsiteY4" fmla="*/ 0 h 6271139"/>
              <a:gd name="connsiteX0" fmla="*/ 0 w 8997405"/>
              <a:gd name="connsiteY0" fmla="*/ 0 h 6300168"/>
              <a:gd name="connsiteX1" fmla="*/ 8765177 w 8997405"/>
              <a:gd name="connsiteY1" fmla="*/ 0 h 6300168"/>
              <a:gd name="connsiteX2" fmla="*/ 8765177 w 8997405"/>
              <a:gd name="connsiteY2" fmla="*/ 5982789 h 6300168"/>
              <a:gd name="connsiteX3" fmla="*/ 0 w 8997405"/>
              <a:gd name="connsiteY3" fmla="*/ 5982789 h 6300168"/>
              <a:gd name="connsiteX4" fmla="*/ 0 w 8997405"/>
              <a:gd name="connsiteY4" fmla="*/ 0 h 6300168"/>
              <a:gd name="connsiteX0" fmla="*/ 0 w 8765177"/>
              <a:gd name="connsiteY0" fmla="*/ 0 h 5982789"/>
              <a:gd name="connsiteX1" fmla="*/ 8765177 w 8765177"/>
              <a:gd name="connsiteY1" fmla="*/ 0 h 5982789"/>
              <a:gd name="connsiteX2" fmla="*/ 7550331 w 8765177"/>
              <a:gd name="connsiteY2" fmla="*/ 5094515 h 5982789"/>
              <a:gd name="connsiteX3" fmla="*/ 0 w 8765177"/>
              <a:gd name="connsiteY3" fmla="*/ 5982789 h 5982789"/>
              <a:gd name="connsiteX4" fmla="*/ 0 w 8765177"/>
              <a:gd name="connsiteY4" fmla="*/ 0 h 5982789"/>
              <a:gd name="connsiteX0" fmla="*/ 0 w 10084526"/>
              <a:gd name="connsiteY0" fmla="*/ 0 h 5986285"/>
              <a:gd name="connsiteX1" fmla="*/ 10084526 w 10084526"/>
              <a:gd name="connsiteY1" fmla="*/ 0 h 5986285"/>
              <a:gd name="connsiteX2" fmla="*/ 7550331 w 10084526"/>
              <a:gd name="connsiteY2" fmla="*/ 5094515 h 5986285"/>
              <a:gd name="connsiteX3" fmla="*/ 0 w 10084526"/>
              <a:gd name="connsiteY3" fmla="*/ 5982789 h 5986285"/>
              <a:gd name="connsiteX4" fmla="*/ 0 w 10084526"/>
              <a:gd name="connsiteY4" fmla="*/ 0 h 598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4526" h="5986285">
                <a:moveTo>
                  <a:pt x="0" y="0"/>
                </a:moveTo>
                <a:lnTo>
                  <a:pt x="10084526" y="0"/>
                </a:lnTo>
                <a:cubicBezTo>
                  <a:pt x="10084526" y="1994263"/>
                  <a:pt x="9231085" y="4097384"/>
                  <a:pt x="7550331" y="5094515"/>
                </a:cubicBezTo>
                <a:cubicBezTo>
                  <a:pt x="5869577" y="6091646"/>
                  <a:pt x="2921726" y="5982789"/>
                  <a:pt x="0" y="5982789"/>
                </a:cubicBezTo>
                <a:lnTo>
                  <a:pt x="0" y="0"/>
                </a:lnTo>
                <a:close/>
              </a:path>
            </a:pathLst>
          </a:custGeom>
          <a:solidFill>
            <a:srgbClr val="8AAE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A2BF6F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0207625" cy="5785040"/>
          </a:xfrm>
          <a:custGeom>
            <a:avLst/>
            <a:gdLst>
              <a:gd name="connsiteX0" fmla="*/ 0 w 10207625"/>
              <a:gd name="connsiteY0" fmla="*/ 0 h 5778500"/>
              <a:gd name="connsiteX1" fmla="*/ 10207625 w 10207625"/>
              <a:gd name="connsiteY1" fmla="*/ 0 h 5778500"/>
              <a:gd name="connsiteX2" fmla="*/ 10207625 w 10207625"/>
              <a:gd name="connsiteY2" fmla="*/ 5778500 h 5778500"/>
              <a:gd name="connsiteX3" fmla="*/ 0 w 10207625"/>
              <a:gd name="connsiteY3" fmla="*/ 5778500 h 5778500"/>
              <a:gd name="connsiteX4" fmla="*/ 0 w 10207625"/>
              <a:gd name="connsiteY4" fmla="*/ 0 h 5778500"/>
              <a:gd name="connsiteX0" fmla="*/ 0 w 10207625"/>
              <a:gd name="connsiteY0" fmla="*/ 0 h 5778500"/>
              <a:gd name="connsiteX1" fmla="*/ 10207625 w 10207625"/>
              <a:gd name="connsiteY1" fmla="*/ 0 h 5778500"/>
              <a:gd name="connsiteX2" fmla="*/ 8235134 w 10207625"/>
              <a:gd name="connsiteY2" fmla="*/ 4550591 h 5778500"/>
              <a:gd name="connsiteX3" fmla="*/ 0 w 10207625"/>
              <a:gd name="connsiteY3" fmla="*/ 5778500 h 5778500"/>
              <a:gd name="connsiteX4" fmla="*/ 0 w 10207625"/>
              <a:gd name="connsiteY4" fmla="*/ 0 h 5778500"/>
              <a:gd name="connsiteX0" fmla="*/ 0 w 10207625"/>
              <a:gd name="connsiteY0" fmla="*/ 0 h 5778500"/>
              <a:gd name="connsiteX1" fmla="*/ 10207625 w 10207625"/>
              <a:gd name="connsiteY1" fmla="*/ 0 h 5778500"/>
              <a:gd name="connsiteX2" fmla="*/ 8235134 w 10207625"/>
              <a:gd name="connsiteY2" fmla="*/ 4550591 h 5778500"/>
              <a:gd name="connsiteX3" fmla="*/ 0 w 10207625"/>
              <a:gd name="connsiteY3" fmla="*/ 5778500 h 5778500"/>
              <a:gd name="connsiteX4" fmla="*/ 0 w 10207625"/>
              <a:gd name="connsiteY4" fmla="*/ 0 h 5778500"/>
              <a:gd name="connsiteX0" fmla="*/ 0 w 10208286"/>
              <a:gd name="connsiteY0" fmla="*/ 0 h 5778500"/>
              <a:gd name="connsiteX1" fmla="*/ 10207625 w 10208286"/>
              <a:gd name="connsiteY1" fmla="*/ 0 h 5778500"/>
              <a:gd name="connsiteX2" fmla="*/ 8235134 w 10208286"/>
              <a:gd name="connsiteY2" fmla="*/ 4550591 h 5778500"/>
              <a:gd name="connsiteX3" fmla="*/ 0 w 10208286"/>
              <a:gd name="connsiteY3" fmla="*/ 5778500 h 5778500"/>
              <a:gd name="connsiteX4" fmla="*/ 0 w 10208286"/>
              <a:gd name="connsiteY4" fmla="*/ 0 h 5778500"/>
              <a:gd name="connsiteX0" fmla="*/ 0 w 10208571"/>
              <a:gd name="connsiteY0" fmla="*/ 0 h 5778500"/>
              <a:gd name="connsiteX1" fmla="*/ 10207625 w 10208571"/>
              <a:gd name="connsiteY1" fmla="*/ 0 h 5778500"/>
              <a:gd name="connsiteX2" fmla="*/ 8235134 w 10208571"/>
              <a:gd name="connsiteY2" fmla="*/ 4550591 h 5778500"/>
              <a:gd name="connsiteX3" fmla="*/ 0 w 10208571"/>
              <a:gd name="connsiteY3" fmla="*/ 5778500 h 5778500"/>
              <a:gd name="connsiteX4" fmla="*/ 0 w 10208571"/>
              <a:gd name="connsiteY4" fmla="*/ 0 h 5778500"/>
              <a:gd name="connsiteX0" fmla="*/ 0 w 10208459"/>
              <a:gd name="connsiteY0" fmla="*/ 0 h 5778500"/>
              <a:gd name="connsiteX1" fmla="*/ 10207625 w 10208459"/>
              <a:gd name="connsiteY1" fmla="*/ 0 h 5778500"/>
              <a:gd name="connsiteX2" fmla="*/ 8235134 w 10208459"/>
              <a:gd name="connsiteY2" fmla="*/ 4550591 h 5778500"/>
              <a:gd name="connsiteX3" fmla="*/ 0 w 10208459"/>
              <a:gd name="connsiteY3" fmla="*/ 5778500 h 5778500"/>
              <a:gd name="connsiteX4" fmla="*/ 0 w 10208459"/>
              <a:gd name="connsiteY4" fmla="*/ 0 h 5778500"/>
              <a:gd name="connsiteX0" fmla="*/ 0 w 10208459"/>
              <a:gd name="connsiteY0" fmla="*/ 0 h 5778500"/>
              <a:gd name="connsiteX1" fmla="*/ 10207625 w 10208459"/>
              <a:gd name="connsiteY1" fmla="*/ 0 h 5778500"/>
              <a:gd name="connsiteX2" fmla="*/ 8235134 w 10208459"/>
              <a:gd name="connsiteY2" fmla="*/ 4550591 h 5778500"/>
              <a:gd name="connsiteX3" fmla="*/ 0 w 10208459"/>
              <a:gd name="connsiteY3" fmla="*/ 5778500 h 5778500"/>
              <a:gd name="connsiteX4" fmla="*/ 0 w 10208459"/>
              <a:gd name="connsiteY4" fmla="*/ 0 h 5778500"/>
              <a:gd name="connsiteX0" fmla="*/ 0 w 10208459"/>
              <a:gd name="connsiteY0" fmla="*/ 0 h 5836315"/>
              <a:gd name="connsiteX1" fmla="*/ 10207625 w 10208459"/>
              <a:gd name="connsiteY1" fmla="*/ 0 h 5836315"/>
              <a:gd name="connsiteX2" fmla="*/ 8235134 w 10208459"/>
              <a:gd name="connsiteY2" fmla="*/ 4550591 h 5836315"/>
              <a:gd name="connsiteX3" fmla="*/ 0 w 10208459"/>
              <a:gd name="connsiteY3" fmla="*/ 5778500 h 5836315"/>
              <a:gd name="connsiteX4" fmla="*/ 0 w 10208459"/>
              <a:gd name="connsiteY4" fmla="*/ 0 h 5836315"/>
              <a:gd name="connsiteX0" fmla="*/ 0 w 10208459"/>
              <a:gd name="connsiteY0" fmla="*/ 0 h 5778500"/>
              <a:gd name="connsiteX1" fmla="*/ 10207625 w 10208459"/>
              <a:gd name="connsiteY1" fmla="*/ 0 h 5778500"/>
              <a:gd name="connsiteX2" fmla="*/ 8235134 w 10208459"/>
              <a:gd name="connsiteY2" fmla="*/ 4550591 h 5778500"/>
              <a:gd name="connsiteX3" fmla="*/ 0 w 10208459"/>
              <a:gd name="connsiteY3" fmla="*/ 5778500 h 5778500"/>
              <a:gd name="connsiteX4" fmla="*/ 0 w 10208459"/>
              <a:gd name="connsiteY4" fmla="*/ 0 h 5778500"/>
              <a:gd name="connsiteX0" fmla="*/ 0 w 10208459"/>
              <a:gd name="connsiteY0" fmla="*/ 0 h 5782692"/>
              <a:gd name="connsiteX1" fmla="*/ 10207625 w 10208459"/>
              <a:gd name="connsiteY1" fmla="*/ 0 h 5782692"/>
              <a:gd name="connsiteX2" fmla="*/ 8235134 w 10208459"/>
              <a:gd name="connsiteY2" fmla="*/ 4550591 h 5782692"/>
              <a:gd name="connsiteX3" fmla="*/ 0 w 10208459"/>
              <a:gd name="connsiteY3" fmla="*/ 5778500 h 5782692"/>
              <a:gd name="connsiteX4" fmla="*/ 0 w 10208459"/>
              <a:gd name="connsiteY4" fmla="*/ 0 h 5782692"/>
              <a:gd name="connsiteX0" fmla="*/ 0 w 10208449"/>
              <a:gd name="connsiteY0" fmla="*/ 0 h 5781411"/>
              <a:gd name="connsiteX1" fmla="*/ 10207625 w 10208449"/>
              <a:gd name="connsiteY1" fmla="*/ 0 h 5781411"/>
              <a:gd name="connsiteX2" fmla="*/ 8222071 w 10208449"/>
              <a:gd name="connsiteY2" fmla="*/ 4524465 h 5781411"/>
              <a:gd name="connsiteX3" fmla="*/ 0 w 10208449"/>
              <a:gd name="connsiteY3" fmla="*/ 5778500 h 5781411"/>
              <a:gd name="connsiteX4" fmla="*/ 0 w 10208449"/>
              <a:gd name="connsiteY4" fmla="*/ 0 h 5781411"/>
              <a:gd name="connsiteX0" fmla="*/ 0 w 10208523"/>
              <a:gd name="connsiteY0" fmla="*/ 0 h 5781411"/>
              <a:gd name="connsiteX1" fmla="*/ 10207625 w 10208523"/>
              <a:gd name="connsiteY1" fmla="*/ 0 h 5781411"/>
              <a:gd name="connsiteX2" fmla="*/ 8222071 w 10208523"/>
              <a:gd name="connsiteY2" fmla="*/ 4524465 h 5781411"/>
              <a:gd name="connsiteX3" fmla="*/ 0 w 10208523"/>
              <a:gd name="connsiteY3" fmla="*/ 5778500 h 5781411"/>
              <a:gd name="connsiteX4" fmla="*/ 0 w 10208523"/>
              <a:gd name="connsiteY4" fmla="*/ 0 h 5781411"/>
              <a:gd name="connsiteX0" fmla="*/ 0 w 10207625"/>
              <a:gd name="connsiteY0" fmla="*/ 0 h 5781411"/>
              <a:gd name="connsiteX1" fmla="*/ 10207625 w 10207625"/>
              <a:gd name="connsiteY1" fmla="*/ 0 h 5781411"/>
              <a:gd name="connsiteX2" fmla="*/ 8222071 w 10207625"/>
              <a:gd name="connsiteY2" fmla="*/ 4524465 h 5781411"/>
              <a:gd name="connsiteX3" fmla="*/ 0 w 10207625"/>
              <a:gd name="connsiteY3" fmla="*/ 5778500 h 5781411"/>
              <a:gd name="connsiteX4" fmla="*/ 0 w 10207625"/>
              <a:gd name="connsiteY4" fmla="*/ 0 h 5781411"/>
              <a:gd name="connsiteX0" fmla="*/ 0 w 10207625"/>
              <a:gd name="connsiteY0" fmla="*/ 0 h 5782613"/>
              <a:gd name="connsiteX1" fmla="*/ 10207625 w 10207625"/>
              <a:gd name="connsiteY1" fmla="*/ 0 h 5782613"/>
              <a:gd name="connsiteX2" fmla="*/ 8222071 w 10207625"/>
              <a:gd name="connsiteY2" fmla="*/ 4524465 h 5782613"/>
              <a:gd name="connsiteX3" fmla="*/ 0 w 10207625"/>
              <a:gd name="connsiteY3" fmla="*/ 5778500 h 5782613"/>
              <a:gd name="connsiteX4" fmla="*/ 0 w 10207625"/>
              <a:gd name="connsiteY4" fmla="*/ 0 h 5782613"/>
              <a:gd name="connsiteX0" fmla="*/ 0 w 10207625"/>
              <a:gd name="connsiteY0" fmla="*/ 0 h 5782613"/>
              <a:gd name="connsiteX1" fmla="*/ 10207625 w 10207625"/>
              <a:gd name="connsiteY1" fmla="*/ 0 h 5782613"/>
              <a:gd name="connsiteX2" fmla="*/ 8222071 w 10207625"/>
              <a:gd name="connsiteY2" fmla="*/ 4524465 h 5782613"/>
              <a:gd name="connsiteX3" fmla="*/ 0 w 10207625"/>
              <a:gd name="connsiteY3" fmla="*/ 5778500 h 5782613"/>
              <a:gd name="connsiteX4" fmla="*/ 0 w 10207625"/>
              <a:gd name="connsiteY4" fmla="*/ 0 h 5782613"/>
              <a:gd name="connsiteX0" fmla="*/ 0 w 10207625"/>
              <a:gd name="connsiteY0" fmla="*/ 0 h 5782613"/>
              <a:gd name="connsiteX1" fmla="*/ 10207625 w 10207625"/>
              <a:gd name="connsiteY1" fmla="*/ 0 h 5782613"/>
              <a:gd name="connsiteX2" fmla="*/ 8222071 w 10207625"/>
              <a:gd name="connsiteY2" fmla="*/ 4524465 h 5782613"/>
              <a:gd name="connsiteX3" fmla="*/ 0 w 10207625"/>
              <a:gd name="connsiteY3" fmla="*/ 5778500 h 5782613"/>
              <a:gd name="connsiteX4" fmla="*/ 0 w 10207625"/>
              <a:gd name="connsiteY4" fmla="*/ 0 h 5782613"/>
              <a:gd name="connsiteX0" fmla="*/ 0 w 10207625"/>
              <a:gd name="connsiteY0" fmla="*/ 0 h 5785040"/>
              <a:gd name="connsiteX1" fmla="*/ 10207625 w 10207625"/>
              <a:gd name="connsiteY1" fmla="*/ 0 h 5785040"/>
              <a:gd name="connsiteX2" fmla="*/ 8222071 w 10207625"/>
              <a:gd name="connsiteY2" fmla="*/ 4524465 h 5785040"/>
              <a:gd name="connsiteX3" fmla="*/ 0 w 10207625"/>
              <a:gd name="connsiteY3" fmla="*/ 5778500 h 5785040"/>
              <a:gd name="connsiteX4" fmla="*/ 0 w 10207625"/>
              <a:gd name="connsiteY4" fmla="*/ 0 h 578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7625" h="5785040">
                <a:moveTo>
                  <a:pt x="0" y="0"/>
                </a:moveTo>
                <a:lnTo>
                  <a:pt x="10207625" y="0"/>
                </a:lnTo>
                <a:cubicBezTo>
                  <a:pt x="10177145" y="2104692"/>
                  <a:pt x="9239341" y="3738304"/>
                  <a:pt x="8222071" y="4524465"/>
                </a:cubicBezTo>
                <a:cubicBezTo>
                  <a:pt x="6415102" y="5912393"/>
                  <a:pt x="3777010" y="5787209"/>
                  <a:pt x="0" y="57785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6000000020004" pitchFamily="2" charset="0"/>
              </a:defRPr>
            </a:lvl1pPr>
          </a:lstStyle>
          <a:p>
            <a:r>
              <a:rPr lang="id-ID" dirty="0"/>
              <a:t>Picture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522" y="5406501"/>
            <a:ext cx="3039161" cy="1017765"/>
          </a:xfrm>
          <a:prstGeom prst="rect">
            <a:avLst/>
          </a:prstGeom>
        </p:spPr>
      </p:pic>
      <p:sp>
        <p:nvSpPr>
          <p:cNvPr id="1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8824312" y="6409805"/>
            <a:ext cx="3348446" cy="372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 baseline="0">
                <a:solidFill>
                  <a:schemeClr val="bg2">
                    <a:lumMod val="25000"/>
                  </a:schemeClr>
                </a:solidFill>
                <a:effectLst/>
                <a:latin typeface="Goudy Old Style"/>
                <a:cs typeface="Goudy Old Style"/>
              </a:defRPr>
            </a:lvl1pPr>
          </a:lstStyle>
          <a:p>
            <a:pPr lvl="0"/>
            <a:r>
              <a:rPr lang="id-ID" dirty="0"/>
              <a:t>Putting Child Nutrition First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7325" y="6010374"/>
            <a:ext cx="3644900" cy="368481"/>
          </a:xfrm>
          <a:prstGeom prst="homePlate">
            <a:avLst/>
          </a:prstGeom>
          <a:solidFill>
            <a:srgbClr val="00B0F0"/>
          </a:solidFill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effectLst/>
                <a:latin typeface="Oswald" panose="02000506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Shauna Strüb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87324" y="6378855"/>
            <a:ext cx="3644901" cy="288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udy Old Style"/>
                <a:cs typeface="Goudy Old Style"/>
              </a:defRPr>
            </a:lvl1pPr>
          </a:lstStyle>
          <a:p>
            <a:pPr lvl="0"/>
            <a:r>
              <a:rPr lang="id-ID" dirty="0"/>
              <a:t>Senior Director of Business Operations</a:t>
            </a:r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87325" y="209550"/>
            <a:ext cx="5027166" cy="809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6000000020004" pitchFamily="2" charset="0"/>
              </a:defRPr>
            </a:lvl1pPr>
          </a:lstStyle>
          <a:p>
            <a:pPr lvl="0"/>
            <a:r>
              <a:rPr lang="id-ID" dirty="0"/>
              <a:t>DISCOVER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87325" y="4564064"/>
            <a:ext cx="7990383" cy="576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6000000020004" pitchFamily="2" charset="0"/>
              </a:defRPr>
            </a:lvl1pPr>
          </a:lstStyle>
          <a:p>
            <a:pPr lvl="0"/>
            <a:r>
              <a:rPr lang="id-ID" dirty="0"/>
              <a:t>Southwest Foodservice Excellence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87325" y="5140909"/>
            <a:ext cx="5950766" cy="382054"/>
          </a:xfrm>
          <a:prstGeom prst="rect">
            <a:avLst/>
          </a:prstGeom>
          <a:solidFill>
            <a:srgbClr val="D7845F"/>
          </a:solidFill>
        </p:spPr>
        <p:txBody>
          <a:bodyPr anchor="ctr"/>
          <a:lstStyle>
            <a:lvl1pPr marL="0" indent="0">
              <a:buNone/>
              <a:defRPr sz="2200" i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/>
                <a:cs typeface="News Gothic MT"/>
              </a:defRPr>
            </a:lvl1pPr>
          </a:lstStyle>
          <a:p>
            <a:pPr lvl="0"/>
            <a:r>
              <a:rPr lang="id-ID" dirty="0"/>
              <a:t>SFE Specializes Only In K-12 Child Nutrition</a:t>
            </a:r>
          </a:p>
        </p:txBody>
      </p:sp>
    </p:spTree>
    <p:extLst>
      <p:ext uri="{BB962C8B-B14F-4D97-AF65-F5344CB8AC3E}">
        <p14:creationId xmlns:p14="http://schemas.microsoft.com/office/powerpoint/2010/main" val="27970237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25624"/>
            <a:ext cx="9679937" cy="1004045"/>
          </a:xfrm>
          <a:prstGeom prst="rect">
            <a:avLst/>
          </a:prstGeom>
          <a:gradFill flip="none" rotWithShape="1">
            <a:gsLst>
              <a:gs pos="0">
                <a:srgbClr val="8AAE4C"/>
              </a:gs>
              <a:gs pos="100000">
                <a:srgbClr val="A2BF6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78712" y="360946"/>
            <a:ext cx="7002787" cy="533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6000000020004" pitchFamily="2" charset="0"/>
              </a:defRPr>
            </a:lvl1pPr>
          </a:lstStyle>
          <a:p>
            <a:pPr lvl="0"/>
            <a:r>
              <a:rPr lang="id-ID" dirty="0"/>
              <a:t>DISTRICT UPDATES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5" y="254135"/>
            <a:ext cx="740462" cy="740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178" y="81750"/>
            <a:ext cx="2283338" cy="764652"/>
          </a:xfrm>
          <a:prstGeom prst="rect">
            <a:avLst/>
          </a:prstGeom>
        </p:spPr>
      </p:pic>
      <p:sp>
        <p:nvSpPr>
          <p:cNvPr id="20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9679936" y="835720"/>
            <a:ext cx="2435822" cy="32412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500" i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udy Old Style"/>
                <a:cs typeface="Goudy Old Style"/>
              </a:defRPr>
            </a:lvl1pPr>
          </a:lstStyle>
          <a:p>
            <a:pPr lvl="0"/>
            <a:r>
              <a:rPr lang="id-ID" dirty="0"/>
              <a:t>Putting Child Nutrition First</a:t>
            </a:r>
          </a:p>
        </p:txBody>
      </p:sp>
    </p:spTree>
    <p:extLst>
      <p:ext uri="{BB962C8B-B14F-4D97-AF65-F5344CB8AC3E}">
        <p14:creationId xmlns:p14="http://schemas.microsoft.com/office/powerpoint/2010/main" val="68487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>
            <a:off x="8986736" y="1552335"/>
            <a:ext cx="2374300" cy="2374300"/>
          </a:xfrm>
          <a:prstGeom prst="ellipse">
            <a:avLst/>
          </a:prstGeom>
          <a:solidFill>
            <a:srgbClr val="C65F31"/>
          </a:solidFill>
          <a:ln w="19050">
            <a:solidFill>
              <a:srgbClr val="C65F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/>
          <p:cNvSpPr/>
          <p:nvPr userDrawn="1"/>
        </p:nvSpPr>
        <p:spPr>
          <a:xfrm>
            <a:off x="5016566" y="1577105"/>
            <a:ext cx="2324760" cy="2324760"/>
          </a:xfrm>
          <a:prstGeom prst="ellipse">
            <a:avLst/>
          </a:prstGeom>
          <a:solidFill>
            <a:srgbClr val="5B87B9"/>
          </a:solidFill>
          <a:ln w="19050">
            <a:solidFill>
              <a:srgbClr val="5B87B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/>
          <p:cNvSpPr/>
          <p:nvPr userDrawn="1"/>
        </p:nvSpPr>
        <p:spPr>
          <a:xfrm>
            <a:off x="1022982" y="1578460"/>
            <a:ext cx="2322050" cy="2322050"/>
          </a:xfrm>
          <a:prstGeom prst="ellipse">
            <a:avLst/>
          </a:prstGeom>
          <a:solidFill>
            <a:srgbClr val="A2BF6F"/>
          </a:solidFill>
          <a:ln w="19050">
            <a:solidFill>
              <a:srgbClr val="AFC8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 userDrawn="1"/>
        </p:nvSpPr>
        <p:spPr>
          <a:xfrm>
            <a:off x="-1" y="125624"/>
            <a:ext cx="9679937" cy="1004045"/>
          </a:xfrm>
          <a:prstGeom prst="rect">
            <a:avLst/>
          </a:prstGeom>
          <a:gradFill flip="none" rotWithShape="1">
            <a:gsLst>
              <a:gs pos="0">
                <a:srgbClr val="8AAE4C"/>
              </a:gs>
              <a:gs pos="100000">
                <a:srgbClr val="A2BF6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178" y="81750"/>
            <a:ext cx="2283338" cy="764652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39356" y="4098108"/>
            <a:ext cx="3231750" cy="3241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swald" panose="02000506000000020004" pitchFamily="2" charset="0"/>
              </a:defRPr>
            </a:lvl1pPr>
          </a:lstStyle>
          <a:p>
            <a:pPr lvl="0"/>
            <a:r>
              <a:rPr lang="id-ID" dirty="0"/>
              <a:t>Michael Nuzzi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1125940" y="1681418"/>
            <a:ext cx="2116135" cy="211613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Oswald" panose="02000506000000020004" pitchFamily="2" charset="0"/>
              </a:defRPr>
            </a:lvl1pPr>
          </a:lstStyle>
          <a:p>
            <a:r>
              <a:rPr lang="id-ID" dirty="0"/>
              <a:t>Your Image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05326" y="4098108"/>
            <a:ext cx="3222624" cy="3241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swald" panose="02000506000000020004" pitchFamily="2" charset="0"/>
              </a:defRPr>
            </a:lvl1pPr>
          </a:lstStyle>
          <a:p>
            <a:pPr lvl="0"/>
            <a:r>
              <a:rPr lang="id-ID" dirty="0"/>
              <a:t>Chef Monty Staggs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5120879" y="1681418"/>
            <a:ext cx="2116135" cy="211613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Oswald" panose="02000506000000020004" pitchFamily="2" charset="0"/>
              </a:defRPr>
            </a:lvl1pPr>
          </a:lstStyle>
          <a:p>
            <a:r>
              <a:rPr lang="id-ID" dirty="0"/>
              <a:t>Your Image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8570510" y="4098108"/>
            <a:ext cx="3238500" cy="3241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swald" panose="02000506000000020004" pitchFamily="2" charset="0"/>
              </a:defRPr>
            </a:lvl1pPr>
          </a:lstStyle>
          <a:p>
            <a:pPr lvl="0"/>
            <a:r>
              <a:rPr lang="id-ID" dirty="0"/>
              <a:t>Chef Charles Dash</a:t>
            </a: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9115819" y="1681418"/>
            <a:ext cx="2116135" cy="211613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Oswald" panose="02000506000000020004" pitchFamily="2" charset="0"/>
              </a:defRPr>
            </a:lvl1pPr>
          </a:lstStyle>
          <a:p>
            <a:r>
              <a:rPr lang="id-ID" dirty="0"/>
              <a:t>Your Image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505326" y="4422234"/>
            <a:ext cx="3222624" cy="3241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id-ID" dirty="0"/>
              <a:t>VP of Culinary Services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8570510" y="4422234"/>
            <a:ext cx="3238500" cy="3241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id-ID" dirty="0"/>
              <a:t>Research &amp; Developmen Chef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78713" y="360946"/>
            <a:ext cx="2733674" cy="533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6000000020004" pitchFamily="2" charset="0"/>
              </a:defRPr>
            </a:lvl1pPr>
          </a:lstStyle>
          <a:p>
            <a:pPr lvl="0"/>
            <a:r>
              <a:rPr lang="id-ID" dirty="0"/>
              <a:t>SFE TEAM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4703625" y="5220880"/>
            <a:ext cx="3051615" cy="2682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Text Here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539356" y="4816352"/>
            <a:ext cx="3231750" cy="324126"/>
          </a:xfrm>
          <a:prstGeom prst="rect">
            <a:avLst/>
          </a:prstGeom>
          <a:solidFill>
            <a:srgbClr val="A2BF6F"/>
          </a:solidFill>
          <a:ln w="1905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  <a:effectLst/>
                <a:latin typeface="Oswald" panose="02000506000000020004" pitchFamily="2" charset="0"/>
              </a:defRPr>
            </a:lvl1pPr>
          </a:lstStyle>
          <a:p>
            <a:pPr lvl="0"/>
            <a:r>
              <a:rPr lang="id-ID" dirty="0"/>
              <a:t>Track Record</a:t>
            </a:r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4505327" y="4816352"/>
            <a:ext cx="3222624" cy="324126"/>
          </a:xfrm>
          <a:prstGeom prst="rect">
            <a:avLst/>
          </a:prstGeom>
          <a:solidFill>
            <a:srgbClr val="5B87B9"/>
          </a:solidFill>
          <a:ln w="1905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  <a:effectLst/>
                <a:latin typeface="Oswald" panose="02000506000000020004" pitchFamily="2" charset="0"/>
              </a:defRPr>
            </a:lvl1pPr>
          </a:lstStyle>
          <a:p>
            <a:pPr lvl="0"/>
            <a:r>
              <a:rPr lang="id-ID" dirty="0"/>
              <a:t>Track Record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70510" y="4816352"/>
            <a:ext cx="3238500" cy="324126"/>
          </a:xfrm>
          <a:prstGeom prst="rect">
            <a:avLst/>
          </a:prstGeom>
          <a:solidFill>
            <a:srgbClr val="C65F31"/>
          </a:solidFill>
          <a:ln w="1905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  <a:effectLst/>
                <a:latin typeface="Oswald" panose="02000506000000020004" pitchFamily="2" charset="0"/>
              </a:defRPr>
            </a:lvl1pPr>
          </a:lstStyle>
          <a:p>
            <a:pPr lvl="0"/>
            <a:r>
              <a:rPr lang="id-ID" dirty="0"/>
              <a:t>Track Record</a:t>
            </a:r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543719" y="4422234"/>
            <a:ext cx="3222624" cy="3241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id-ID" dirty="0"/>
              <a:t>VP of Culinary Services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9679936" y="835720"/>
            <a:ext cx="2435822" cy="32412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500" i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udy Old Style"/>
                <a:cs typeface="Goudy Old Style"/>
              </a:defRPr>
            </a:lvl1pPr>
          </a:lstStyle>
          <a:p>
            <a:pPr lvl="0"/>
            <a:r>
              <a:rPr lang="id-ID" dirty="0"/>
              <a:t>Putting Child Nutrition First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5" y="254135"/>
            <a:ext cx="740462" cy="740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5-Point Star 43"/>
          <p:cNvSpPr/>
          <p:nvPr userDrawn="1"/>
        </p:nvSpPr>
        <p:spPr>
          <a:xfrm>
            <a:off x="4478978" y="5260484"/>
            <a:ext cx="192586" cy="192586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4703625" y="5609746"/>
            <a:ext cx="3051615" cy="2682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Text Here</a:t>
            </a:r>
          </a:p>
        </p:txBody>
      </p:sp>
      <p:sp>
        <p:nvSpPr>
          <p:cNvPr id="58" name="5-Point Star 57"/>
          <p:cNvSpPr/>
          <p:nvPr userDrawn="1"/>
        </p:nvSpPr>
        <p:spPr>
          <a:xfrm>
            <a:off x="4478978" y="5649350"/>
            <a:ext cx="192586" cy="192586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4703625" y="6009055"/>
            <a:ext cx="3051615" cy="2682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Text Here</a:t>
            </a:r>
          </a:p>
        </p:txBody>
      </p:sp>
      <p:sp>
        <p:nvSpPr>
          <p:cNvPr id="60" name="5-Point Star 59"/>
          <p:cNvSpPr/>
          <p:nvPr userDrawn="1"/>
        </p:nvSpPr>
        <p:spPr>
          <a:xfrm>
            <a:off x="4478978" y="6048659"/>
            <a:ext cx="192586" cy="192586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8769757" y="5220880"/>
            <a:ext cx="3051615" cy="2682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Text Here</a:t>
            </a:r>
          </a:p>
        </p:txBody>
      </p:sp>
      <p:sp>
        <p:nvSpPr>
          <p:cNvPr id="62" name="5-Point Star 61"/>
          <p:cNvSpPr/>
          <p:nvPr userDrawn="1"/>
        </p:nvSpPr>
        <p:spPr>
          <a:xfrm>
            <a:off x="8545110" y="5260484"/>
            <a:ext cx="192586" cy="192586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8769757" y="5609746"/>
            <a:ext cx="3051615" cy="2682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Text Here</a:t>
            </a:r>
          </a:p>
        </p:txBody>
      </p:sp>
      <p:sp>
        <p:nvSpPr>
          <p:cNvPr id="64" name="5-Point Star 63"/>
          <p:cNvSpPr/>
          <p:nvPr userDrawn="1"/>
        </p:nvSpPr>
        <p:spPr>
          <a:xfrm>
            <a:off x="8545110" y="5649350"/>
            <a:ext cx="192586" cy="192586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764003" y="5220880"/>
            <a:ext cx="3051615" cy="2682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Text Here</a:t>
            </a:r>
          </a:p>
        </p:txBody>
      </p:sp>
      <p:sp>
        <p:nvSpPr>
          <p:cNvPr id="68" name="5-Point Star 67"/>
          <p:cNvSpPr/>
          <p:nvPr userDrawn="1"/>
        </p:nvSpPr>
        <p:spPr>
          <a:xfrm>
            <a:off x="539356" y="5260484"/>
            <a:ext cx="192586" cy="192586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764003" y="5609746"/>
            <a:ext cx="3051615" cy="2682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Text Here</a:t>
            </a:r>
          </a:p>
        </p:txBody>
      </p:sp>
      <p:sp>
        <p:nvSpPr>
          <p:cNvPr id="70" name="5-Point Star 69"/>
          <p:cNvSpPr/>
          <p:nvPr userDrawn="1"/>
        </p:nvSpPr>
        <p:spPr>
          <a:xfrm>
            <a:off x="539356" y="5649350"/>
            <a:ext cx="192586" cy="192586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64003" y="6009055"/>
            <a:ext cx="3051615" cy="2682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Text Here</a:t>
            </a:r>
          </a:p>
        </p:txBody>
      </p:sp>
      <p:sp>
        <p:nvSpPr>
          <p:cNvPr id="72" name="5-Point Star 71"/>
          <p:cNvSpPr/>
          <p:nvPr userDrawn="1"/>
        </p:nvSpPr>
        <p:spPr>
          <a:xfrm>
            <a:off x="539356" y="6048659"/>
            <a:ext cx="192586" cy="192586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67786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7" grpId="0" animBg="1"/>
      <p:bldP spid="10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4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 animBg="1">
        <p:tmplLst>
          <p:tmpl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 animBg="1">
        <p:tmplLst>
          <p:tmpl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 animBg="1">
        <p:tmplLst>
          <p:tmpl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5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animBg="1"/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animBg="1"/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/>
      <p:bldP spid="7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657755"/>
            <a:ext cx="12192000" cy="1444346"/>
          </a:xfrm>
          <a:prstGeom prst="rect">
            <a:avLst/>
          </a:prstGeom>
          <a:gradFill flip="none" rotWithShape="1">
            <a:gsLst>
              <a:gs pos="50000">
                <a:srgbClr val="839D55"/>
              </a:gs>
              <a:gs pos="0">
                <a:srgbClr val="B0CD7D"/>
              </a:gs>
              <a:gs pos="100000">
                <a:srgbClr val="AFC882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4521200" y="1849578"/>
            <a:ext cx="3162300" cy="31623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A2BF6F"/>
            </a:solidFill>
          </a:ln>
          <a:effectLst>
            <a:outerShdw blurRad="635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9900" dirty="0">
                <a:solidFill>
                  <a:schemeClr val="bg1">
                    <a:lumMod val="85000"/>
                  </a:schemeClr>
                </a:solidFill>
                <a:latin typeface="Oswald" panose="02000506000000020004" pitchFamily="2" charset="0"/>
              </a:rPr>
              <a:t>?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5158184" y="2406720"/>
            <a:ext cx="1888330" cy="85540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5400" baseline="0">
                <a:solidFill>
                  <a:srgbClr val="D67F58"/>
                </a:solidFill>
                <a:effectLst/>
                <a:latin typeface="Oswald" panose="02000506000000020004" pitchFamily="2" charset="0"/>
              </a:defRPr>
            </a:lvl1pPr>
          </a:lstStyle>
          <a:p>
            <a:pPr lvl="0"/>
            <a:r>
              <a:rPr lang="id-ID" dirty="0"/>
              <a:t>WHY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53" y="3219713"/>
            <a:ext cx="2603391" cy="87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22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25624"/>
            <a:ext cx="9679937" cy="1004045"/>
          </a:xfrm>
          <a:prstGeom prst="rect">
            <a:avLst/>
          </a:prstGeom>
          <a:gradFill flip="none" rotWithShape="1">
            <a:gsLst>
              <a:gs pos="0">
                <a:srgbClr val="8AAE4C"/>
              </a:gs>
              <a:gs pos="100000">
                <a:srgbClr val="A2BF6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78712" y="360946"/>
            <a:ext cx="7002787" cy="533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6000000020004" pitchFamily="2" charset="0"/>
              </a:defRPr>
            </a:lvl1pPr>
          </a:lstStyle>
          <a:p>
            <a:pPr lvl="0"/>
            <a:r>
              <a:rPr lang="id-ID" dirty="0"/>
              <a:t>SFE ORGANIC GROWTH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5" y="254135"/>
            <a:ext cx="740462" cy="740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hart Placeholder 7"/>
          <p:cNvSpPr>
            <a:spLocks noGrp="1"/>
          </p:cNvSpPr>
          <p:nvPr>
            <p:ph type="chart" sz="quarter" idx="29" hasCustomPrompt="1"/>
          </p:nvPr>
        </p:nvSpPr>
        <p:spPr>
          <a:xfrm>
            <a:off x="279399" y="2124142"/>
            <a:ext cx="6464301" cy="41796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506000000020004" pitchFamily="2" charset="0"/>
              </a:defRPr>
            </a:lvl1pPr>
          </a:lstStyle>
          <a:p>
            <a:r>
              <a:rPr lang="id-ID" dirty="0"/>
              <a:t>Chart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79398" y="1364990"/>
            <a:ext cx="11658602" cy="5238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aseline="0">
                <a:solidFill>
                  <a:srgbClr val="D67F58"/>
                </a:solidFill>
                <a:effectLst/>
                <a:latin typeface="Oswald" panose="02000506000000020004" pitchFamily="2" charset="0"/>
              </a:defRPr>
            </a:lvl1pPr>
          </a:lstStyle>
          <a:p>
            <a:pPr lvl="0"/>
            <a:r>
              <a:rPr lang="id-ID" dirty="0"/>
              <a:t>Title Here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7257656" y="2716853"/>
            <a:ext cx="4680344" cy="67562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Alamo Height, Bandera, Caldwell, Chinle, Flowing Wells, Hays, Morton, Muleshoe, Rockdale, Roosevelt, Sahaurita, Sudan, Whiteriver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7257656" y="3633781"/>
            <a:ext cx="4680344" cy="32412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swald" panose="02000506000000020004" pitchFamily="2" charset="0"/>
              </a:defRPr>
            </a:lvl1pPr>
          </a:lstStyle>
          <a:p>
            <a:pPr lvl="0"/>
            <a:r>
              <a:rPr lang="id-ID" dirty="0"/>
              <a:t>Chartwells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257656" y="3986853"/>
            <a:ext cx="4680344" cy="4581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Flagstaff, Guthrie, Jarell, Pleasant Hill, Saint Louis, Snowflake, Sunnyside, Wickenburg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7257656" y="4688377"/>
            <a:ext cx="4680344" cy="32412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swald" panose="02000506000000020004" pitchFamily="2" charset="0"/>
              </a:defRPr>
            </a:lvl1pPr>
          </a:lstStyle>
          <a:p>
            <a:pPr lvl="0"/>
            <a:r>
              <a:rPr lang="id-ID" dirty="0"/>
              <a:t>Sodexo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7257656" y="5041449"/>
            <a:ext cx="4680344" cy="4835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Blueridge, Central Union, Dysart, Kyrene, Leander, Nogales, Sedona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7257656" y="2365442"/>
            <a:ext cx="4680344" cy="32412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swald" panose="02000506000000020004" pitchFamily="2" charset="0"/>
              </a:defRPr>
            </a:lvl1pPr>
          </a:lstStyle>
          <a:p>
            <a:pPr lvl="0"/>
            <a:r>
              <a:rPr lang="id-ID" dirty="0"/>
              <a:t>Aramark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40" hasCustomPrompt="1"/>
          </p:nvPr>
        </p:nvSpPr>
        <p:spPr>
          <a:xfrm>
            <a:off x="7257656" y="5789168"/>
            <a:ext cx="4680344" cy="32412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swald" panose="02000506000000020004" pitchFamily="2" charset="0"/>
              </a:defRPr>
            </a:lvl1pPr>
          </a:lstStyle>
          <a:p>
            <a:pPr lvl="0"/>
            <a:r>
              <a:rPr lang="id-ID" dirty="0"/>
              <a:t>Sodexo</a:t>
            </a:r>
          </a:p>
        </p:txBody>
      </p:sp>
      <p:sp>
        <p:nvSpPr>
          <p:cNvPr id="17" name="Teardrop 16"/>
          <p:cNvSpPr>
            <a:spLocks/>
          </p:cNvSpPr>
          <p:nvPr userDrawn="1"/>
        </p:nvSpPr>
        <p:spPr>
          <a:xfrm rot="2700000">
            <a:off x="6858000" y="2336228"/>
            <a:ext cx="304800" cy="304800"/>
          </a:xfrm>
          <a:prstGeom prst="teardrop">
            <a:avLst/>
          </a:prstGeom>
          <a:solidFill>
            <a:srgbClr val="A2BF6F"/>
          </a:solidFill>
          <a:ln>
            <a:solidFill>
              <a:srgbClr val="A2B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ardrop 17"/>
          <p:cNvSpPr>
            <a:spLocks/>
          </p:cNvSpPr>
          <p:nvPr userDrawn="1"/>
        </p:nvSpPr>
        <p:spPr>
          <a:xfrm rot="2700000">
            <a:off x="6858000" y="3605344"/>
            <a:ext cx="304800" cy="304800"/>
          </a:xfrm>
          <a:prstGeom prst="teardrop">
            <a:avLst/>
          </a:prstGeom>
          <a:solidFill>
            <a:srgbClr val="C65F31"/>
          </a:solidFill>
          <a:ln>
            <a:solidFill>
              <a:srgbClr val="C65F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Teardrop 18"/>
          <p:cNvSpPr>
            <a:spLocks/>
          </p:cNvSpPr>
          <p:nvPr userDrawn="1"/>
        </p:nvSpPr>
        <p:spPr>
          <a:xfrm rot="2700000">
            <a:off x="6858000" y="4658933"/>
            <a:ext cx="304800" cy="304800"/>
          </a:xfrm>
          <a:prstGeom prst="teardrop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Teardrop 19"/>
          <p:cNvSpPr>
            <a:spLocks/>
          </p:cNvSpPr>
          <p:nvPr userDrawn="1"/>
        </p:nvSpPr>
        <p:spPr>
          <a:xfrm rot="2700000">
            <a:off x="6858000" y="5760731"/>
            <a:ext cx="304800" cy="304800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178" y="81750"/>
            <a:ext cx="2283338" cy="764652"/>
          </a:xfrm>
          <a:prstGeom prst="rect">
            <a:avLst/>
          </a:prstGeom>
        </p:spPr>
      </p:pic>
      <p:sp>
        <p:nvSpPr>
          <p:cNvPr id="22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9679936" y="835720"/>
            <a:ext cx="2435822" cy="32412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500" i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udy Old Style"/>
                <a:cs typeface="Goudy Old Style"/>
              </a:defRPr>
            </a:lvl1pPr>
          </a:lstStyle>
          <a:p>
            <a:pPr lvl="0"/>
            <a:r>
              <a:rPr lang="id-ID" dirty="0"/>
              <a:t>Putting Child Nutrition First</a:t>
            </a:r>
          </a:p>
        </p:txBody>
      </p:sp>
    </p:spTree>
    <p:extLst>
      <p:ext uri="{BB962C8B-B14F-4D97-AF65-F5344CB8AC3E}">
        <p14:creationId xmlns:p14="http://schemas.microsoft.com/office/powerpoint/2010/main" val="10320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8" grpId="1"/>
      <p:bldP spid="9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7226216" y="4903516"/>
            <a:ext cx="4813300" cy="17409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-1" y="125624"/>
            <a:ext cx="9679937" cy="1004045"/>
          </a:xfrm>
          <a:prstGeom prst="rect">
            <a:avLst/>
          </a:prstGeom>
          <a:gradFill flip="none" rotWithShape="1">
            <a:gsLst>
              <a:gs pos="0">
                <a:srgbClr val="8AAE4C"/>
              </a:gs>
              <a:gs pos="100000">
                <a:srgbClr val="A2BF6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78712" y="360946"/>
            <a:ext cx="7118237" cy="533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6000000020004" pitchFamily="2" charset="0"/>
              </a:defRPr>
            </a:lvl1pPr>
          </a:lstStyle>
          <a:p>
            <a:pPr lvl="0"/>
            <a:r>
              <a:rPr lang="id-ID" dirty="0"/>
              <a:t>SFE ORGANIC GROWTH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5" y="254135"/>
            <a:ext cx="740462" cy="740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1969427" y="5296273"/>
            <a:ext cx="4831368" cy="95544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swald" panose="02000506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Passing on the savings to your district is how we have achieved tremendous financial growth.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488103" y="5176153"/>
            <a:ext cx="1897113" cy="342900"/>
          </a:xfrm>
          <a:prstGeom prst="rect">
            <a:avLst/>
          </a:prstGeom>
          <a:solidFill>
            <a:srgbClr val="D67F58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bg1"/>
                </a:solidFill>
                <a:effectLst/>
                <a:latin typeface="Oswald" panose="02000506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Continued Growth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9850303" y="5176153"/>
            <a:ext cx="1897113" cy="342900"/>
          </a:xfrm>
          <a:prstGeom prst="rect">
            <a:avLst/>
          </a:prstGeom>
          <a:solidFill>
            <a:srgbClr val="A2BF6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bg1"/>
                </a:solidFill>
                <a:effectLst/>
                <a:latin typeface="Oswald" panose="02000506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Lean Organization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9380403" y="5176153"/>
            <a:ext cx="431800" cy="3429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5400" baseline="0">
                <a:solidFill>
                  <a:schemeClr val="bg1"/>
                </a:solidFill>
                <a:effectLst/>
                <a:latin typeface="Oswald" panose="02000506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+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9240703" y="6052982"/>
            <a:ext cx="1897113" cy="342900"/>
          </a:xfrm>
          <a:prstGeom prst="rect">
            <a:avLst/>
          </a:prstGeom>
          <a:solidFill>
            <a:srgbClr val="5B87B9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bg1"/>
                </a:solidFill>
                <a:effectLst/>
                <a:latin typeface="Oswald" panose="02000506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Financial Stability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60" y="6020860"/>
            <a:ext cx="1093386" cy="375022"/>
          </a:xfrm>
          <a:prstGeom prst="rect">
            <a:avLst/>
          </a:prstGeom>
        </p:spPr>
      </p:pic>
      <p:sp>
        <p:nvSpPr>
          <p:cNvPr id="15" name="Text Placeholder 11"/>
          <p:cNvSpPr>
            <a:spLocks noGrp="1"/>
          </p:cNvSpPr>
          <p:nvPr>
            <p:ph type="body" sz="quarter" idx="40" hasCustomPrompt="1"/>
          </p:nvPr>
        </p:nvSpPr>
        <p:spPr>
          <a:xfrm>
            <a:off x="9380403" y="5569278"/>
            <a:ext cx="431800" cy="3429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4400" baseline="0">
                <a:solidFill>
                  <a:schemeClr val="bg1"/>
                </a:solidFill>
                <a:effectLst/>
                <a:latin typeface="Oswald" panose="02000506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=</a:t>
            </a:r>
          </a:p>
        </p:txBody>
      </p:sp>
      <p:sp>
        <p:nvSpPr>
          <p:cNvPr id="17" name="SmartArt Placeholder 16"/>
          <p:cNvSpPr>
            <a:spLocks noGrp="1"/>
          </p:cNvSpPr>
          <p:nvPr>
            <p:ph type="dgm" sz="quarter" idx="41" hasCustomPrompt="1"/>
          </p:nvPr>
        </p:nvSpPr>
        <p:spPr>
          <a:xfrm>
            <a:off x="169863" y="1396153"/>
            <a:ext cx="11869653" cy="33337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swald" panose="02000506000000020004" pitchFamily="2" charset="0"/>
              </a:defRPr>
            </a:lvl1pPr>
          </a:lstStyle>
          <a:p>
            <a:r>
              <a:rPr lang="id-ID" dirty="0"/>
              <a:t>SmartART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195079" y="5063217"/>
            <a:ext cx="1429015" cy="1357742"/>
          </a:xfrm>
          <a:prstGeom prst="ellipse">
            <a:avLst/>
          </a:prstGeom>
          <a:solidFill>
            <a:srgbClr val="A2BF6F"/>
          </a:solidFill>
          <a:ln w="38100">
            <a:solidFill>
              <a:srgbClr val="799743"/>
            </a:solidFill>
          </a:ln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bg1"/>
                </a:solidFill>
                <a:effectLst/>
                <a:latin typeface="Oswald" panose="02000506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100% Organic Growth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92359" y="4439690"/>
            <a:ext cx="11870391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178" y="81750"/>
            <a:ext cx="2283338" cy="764652"/>
          </a:xfrm>
          <a:prstGeom prst="rect">
            <a:avLst/>
          </a:prstGeom>
        </p:spPr>
      </p:pic>
      <p:sp>
        <p:nvSpPr>
          <p:cNvPr id="22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9679936" y="835720"/>
            <a:ext cx="2435822" cy="32412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500" i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udy Old Style"/>
                <a:cs typeface="Goudy Old Style"/>
              </a:defRPr>
            </a:lvl1pPr>
          </a:lstStyle>
          <a:p>
            <a:pPr lvl="0"/>
            <a:r>
              <a:rPr lang="id-ID" dirty="0"/>
              <a:t>Putting Child Nutrition First</a:t>
            </a:r>
          </a:p>
        </p:txBody>
      </p:sp>
    </p:spTree>
    <p:extLst>
      <p:ext uri="{BB962C8B-B14F-4D97-AF65-F5344CB8AC3E}">
        <p14:creationId xmlns:p14="http://schemas.microsoft.com/office/powerpoint/2010/main" val="8182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9" grpId="0" build="p" animBg="1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25624"/>
            <a:ext cx="9679937" cy="1004045"/>
          </a:xfrm>
          <a:prstGeom prst="rect">
            <a:avLst/>
          </a:prstGeom>
          <a:gradFill flip="none" rotWithShape="1">
            <a:gsLst>
              <a:gs pos="0">
                <a:srgbClr val="8AAE4C"/>
              </a:gs>
              <a:gs pos="100000">
                <a:srgbClr val="A2BF6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78712" y="360946"/>
            <a:ext cx="7188988" cy="533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6000000020004" pitchFamily="2" charset="0"/>
              </a:defRPr>
            </a:lvl1pPr>
          </a:lstStyle>
          <a:p>
            <a:pPr lvl="0"/>
            <a:r>
              <a:rPr lang="id-ID" dirty="0"/>
              <a:t>FINANCIAL GROWTH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5" y="254135"/>
            <a:ext cx="740462" cy="740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hart Placeholder 7"/>
          <p:cNvSpPr>
            <a:spLocks noGrp="1"/>
          </p:cNvSpPr>
          <p:nvPr>
            <p:ph type="chart" sz="quarter" idx="29" hasCustomPrompt="1"/>
          </p:nvPr>
        </p:nvSpPr>
        <p:spPr>
          <a:xfrm>
            <a:off x="184015" y="1313103"/>
            <a:ext cx="5847081" cy="40258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506000000020004" pitchFamily="2" charset="0"/>
              </a:defRPr>
            </a:lvl1pPr>
          </a:lstStyle>
          <a:p>
            <a:r>
              <a:rPr lang="id-ID" dirty="0"/>
              <a:t>Chart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81100" y="5763025"/>
            <a:ext cx="3852913" cy="548876"/>
          </a:xfrm>
          <a:prstGeom prst="rect">
            <a:avLst/>
          </a:prstGeom>
          <a:solidFill>
            <a:srgbClr val="5B87B9"/>
          </a:solidFill>
        </p:spPr>
        <p:txBody>
          <a:bodyPr anchor="ctr"/>
          <a:lstStyle>
            <a:lvl1pPr marL="0" indent="0" algn="l">
              <a:buNone/>
              <a:defRPr sz="2800" baseline="0">
                <a:solidFill>
                  <a:schemeClr val="bg1"/>
                </a:solidFill>
                <a:effectLst/>
                <a:latin typeface="Oswald" panose="02000506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Enrollment = 1,794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1181099" y="6362339"/>
            <a:ext cx="2354313" cy="305161"/>
          </a:xfrm>
          <a:prstGeom prst="rect">
            <a:avLst/>
          </a:prstGeom>
          <a:solidFill>
            <a:srgbClr val="5B87B9"/>
          </a:solidFill>
        </p:spPr>
        <p:txBody>
          <a:bodyPr anchor="ctr"/>
          <a:lstStyle>
            <a:lvl1pPr marL="0" indent="0" algn="l">
              <a:buNone/>
              <a:defRPr sz="1600" baseline="0">
                <a:solidFill>
                  <a:schemeClr val="bg1"/>
                </a:solidFill>
                <a:effectLst/>
                <a:latin typeface="Oswald" panose="02000506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42% Free and Reduced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73887" y="5946514"/>
            <a:ext cx="4094145" cy="632086"/>
          </a:xfrm>
          <a:prstGeom prst="rect">
            <a:avLst/>
          </a:prstGeom>
          <a:solidFill>
            <a:srgbClr val="D67F58"/>
          </a:solidFill>
        </p:spPr>
        <p:txBody>
          <a:bodyPr anchor="ctr"/>
          <a:lstStyle>
            <a:lvl1pPr marL="0" indent="0" algn="l">
              <a:buNone/>
              <a:defRPr sz="3200" baseline="0">
                <a:solidFill>
                  <a:schemeClr val="bg1"/>
                </a:solidFill>
                <a:effectLst/>
                <a:latin typeface="Oswald" panose="02000506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Cache Public School</a:t>
            </a:r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39" hasCustomPrompt="1"/>
          </p:nvPr>
        </p:nvSpPr>
        <p:spPr>
          <a:xfrm>
            <a:off x="6192435" y="1313103"/>
            <a:ext cx="5847081" cy="40258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506000000020004" pitchFamily="2" charset="0"/>
              </a:defRPr>
            </a:lvl1pPr>
          </a:lstStyle>
          <a:p>
            <a:r>
              <a:rPr lang="id-ID" dirty="0"/>
              <a:t>Chart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33514" y="1313103"/>
            <a:ext cx="0" cy="4257703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178" y="81750"/>
            <a:ext cx="2283338" cy="764652"/>
          </a:xfrm>
          <a:prstGeom prst="rect">
            <a:avLst/>
          </a:prstGeom>
        </p:spPr>
      </p:pic>
      <p:sp>
        <p:nvSpPr>
          <p:cNvPr id="15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9679936" y="835720"/>
            <a:ext cx="2435822" cy="32412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500" i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udy Old Style"/>
                <a:cs typeface="Goudy Old Style"/>
              </a:defRPr>
            </a:lvl1pPr>
          </a:lstStyle>
          <a:p>
            <a:pPr lvl="0"/>
            <a:r>
              <a:rPr lang="id-ID" dirty="0"/>
              <a:t>Putting Child Nutrition First</a:t>
            </a:r>
          </a:p>
        </p:txBody>
      </p:sp>
    </p:spTree>
    <p:extLst>
      <p:ext uri="{BB962C8B-B14F-4D97-AF65-F5344CB8AC3E}">
        <p14:creationId xmlns:p14="http://schemas.microsoft.com/office/powerpoint/2010/main" val="9788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106898"/>
          </a:xfrm>
          <a:prstGeom prst="rect">
            <a:avLst/>
          </a:prstGeom>
        </p:spPr>
      </p:pic>
      <p:sp>
        <p:nvSpPr>
          <p:cNvPr id="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981326" y="1793187"/>
            <a:ext cx="10736848" cy="134714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buNone/>
              <a:defRPr sz="2800" i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“Change is the law of life &amp; those who look only to the past or present are certain to miss the future”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5266118" y="4908811"/>
            <a:ext cx="1659757" cy="537177"/>
          </a:xfrm>
          <a:prstGeom prst="rect">
            <a:avLst/>
          </a:prstGeom>
          <a:solidFill>
            <a:srgbClr val="D67F58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bg1"/>
                </a:solidFill>
                <a:effectLst/>
                <a:latin typeface="Oswald" panose="02000506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John F. Kennedy</a:t>
            </a:r>
            <a:endParaRPr lang="id-ID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7500" l="2308" r="98462">
                        <a14:foregroundMark x1="34231" y1="36875" x2="34231" y2="36875"/>
                        <a14:foregroundMark x1="58077" y1="75000" x2="58077" y2="75000"/>
                        <a14:foregroundMark x1="75000" y1="87188" x2="75000" y2="8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13" y="3704945"/>
            <a:ext cx="932768" cy="1148023"/>
          </a:xfrm>
          <a:prstGeom prst="rect">
            <a:avLst/>
          </a:prstGeom>
        </p:spPr>
      </p:pic>
      <p:sp>
        <p:nvSpPr>
          <p:cNvPr id="9" name="Pentagon 8"/>
          <p:cNvSpPr/>
          <p:nvPr userDrawn="1"/>
        </p:nvSpPr>
        <p:spPr>
          <a:xfrm rot="5400000">
            <a:off x="5321299" y="-5321300"/>
            <a:ext cx="1549399" cy="12192002"/>
          </a:xfrm>
          <a:prstGeom prst="homePlate">
            <a:avLst/>
          </a:prstGeom>
          <a:solidFill>
            <a:srgbClr val="B0CD69"/>
          </a:solidFill>
          <a:ln>
            <a:noFill/>
          </a:ln>
          <a:effectLst>
            <a:outerShdw blurRad="127000" dist="38100" dir="540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2309000" y="140687"/>
            <a:ext cx="7696666" cy="11810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0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6000000020004" pitchFamily="2" charset="0"/>
              </a:defRPr>
            </a:lvl1pPr>
          </a:lstStyle>
          <a:p>
            <a:pPr lvl="0"/>
            <a:r>
              <a:rPr lang="en-US" dirty="0"/>
              <a:t>Southwest Foodservice Excellence</a:t>
            </a:r>
            <a:endParaRPr lang="id-ID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59290" y="5665281"/>
            <a:ext cx="3124210" cy="542962"/>
          </a:xfrm>
          <a:prstGeom prst="flowChartOffpageConnector">
            <a:avLst/>
          </a:prstGeom>
          <a:solidFill>
            <a:srgbClr val="00B0F0"/>
          </a:solidFill>
        </p:spPr>
        <p:txBody>
          <a:bodyPr anchor="b"/>
          <a:lstStyle>
            <a:lvl1pPr marL="0" indent="0" algn="ctr">
              <a:buNone/>
              <a:defRPr sz="1800" baseline="0">
                <a:solidFill>
                  <a:schemeClr val="bg1"/>
                </a:solidFill>
                <a:effectLst/>
                <a:latin typeface="Oswald" panose="02000506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Shauna Strüb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38588" y="6303970"/>
            <a:ext cx="4314823" cy="2886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udy Old Style"/>
                <a:cs typeface="Goudy Old Style"/>
              </a:defRPr>
            </a:lvl1pPr>
          </a:lstStyle>
          <a:p>
            <a:pPr lvl="0"/>
            <a:r>
              <a:rPr lang="id-ID" dirty="0"/>
              <a:t>Senior Director of Business Operations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127" y="3202030"/>
            <a:ext cx="805744" cy="328744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>
            <a:off x="4063079" y="3366402"/>
            <a:ext cx="145890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6670009" y="3366402"/>
            <a:ext cx="145890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9282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8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3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3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8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7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1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9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5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aith.fude@sfellc.org" TargetMode="External"/><Relationship Id="rId7" Type="http://schemas.openxmlformats.org/officeDocument/2006/relationships/image" Target="../media/image37.png"/><Relationship Id="rId2" Type="http://schemas.openxmlformats.org/officeDocument/2006/relationships/hyperlink" Target="mailto:althea.albert-santiago@slps.or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mailto:tenecia.williams@slps.org" TargetMode="External"/><Relationship Id="rId7" Type="http://schemas.openxmlformats.org/officeDocument/2006/relationships/hyperlink" Target="mailto:faith.fude@sfellc.org" TargetMode="External"/><Relationship Id="rId2" Type="http://schemas.openxmlformats.org/officeDocument/2006/relationships/hyperlink" Target="mailto:althea.albert-santiago@slps.or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Jackie.martin-baker@sfellc.org" TargetMode="External"/><Relationship Id="rId5" Type="http://schemas.openxmlformats.org/officeDocument/2006/relationships/hyperlink" Target="mailto:Carolyn.penn@sfellc.org" TargetMode="External"/><Relationship Id="rId4" Type="http://schemas.openxmlformats.org/officeDocument/2006/relationships/hyperlink" Target="mailto:Erika.Hollinshed@slps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Tenecia.williams@slps.or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yn.Penn@sfellc.or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Tenecia.williams@slps.org" TargetMode="External"/><Relationship Id="rId5" Type="http://schemas.openxmlformats.org/officeDocument/2006/relationships/hyperlink" Target="mailto:stephanie.Morris@slps.org" TargetMode="External"/><Relationship Id="rId4" Type="http://schemas.openxmlformats.org/officeDocument/2006/relationships/hyperlink" Target="mailto:Althea.Albert-Santiago@slps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>
                <a:latin typeface="Goudy Old Style"/>
                <a:cs typeface="Goudy Old Style"/>
              </a:rPr>
              <a:t>Putting Child Nutrition First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455093" y="3658388"/>
            <a:ext cx="4291501" cy="1553212"/>
          </a:xfrm>
          <a:prstGeom prst="homePlate">
            <a:avLst/>
          </a:prstGeom>
          <a:solidFill>
            <a:srgbClr val="00B0F0"/>
          </a:solidFill>
        </p:spPr>
        <p:txBody>
          <a:bodyPr anchor="ctr"/>
          <a:lstStyle/>
          <a:p>
            <a:pPr lvl="0"/>
            <a:r>
              <a:rPr lang="en-US" sz="2800" b="1" dirty="0" smtClean="0">
                <a:latin typeface="Goudy Old Style"/>
                <a:cs typeface="Goudy Old Style"/>
              </a:rPr>
              <a:t>Faith Fude, MS, </a:t>
            </a:r>
            <a:r>
              <a:rPr lang="en-US" sz="2800" b="1" dirty="0">
                <a:latin typeface="Goudy Old Style"/>
                <a:cs typeface="Goudy Old Style"/>
              </a:rPr>
              <a:t>RD, </a:t>
            </a:r>
          </a:p>
          <a:p>
            <a:pPr lvl="0"/>
            <a:r>
              <a:rPr lang="en-US" sz="2800" b="1" dirty="0">
                <a:latin typeface="Goudy Old Style"/>
                <a:cs typeface="Goudy Old Style"/>
              </a:rPr>
              <a:t>Nutrition Coordinator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7324" y="209550"/>
            <a:ext cx="10827040" cy="221499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Goudy Old Style" panose="02020502050305020303" pitchFamily="18" charset="0"/>
                <a:cs typeface="Oswald"/>
              </a:rPr>
              <a:t>Food &amp; Nutrition Services Update</a:t>
            </a:r>
            <a:endParaRPr lang="id-ID" sz="4800" b="1" dirty="0">
              <a:latin typeface="Goudy Old Style" panose="02020502050305020303" pitchFamily="18" charset="0"/>
              <a:cs typeface="Oswald"/>
            </a:endParaRP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740650" y="1508125"/>
            <a:ext cx="4451350" cy="2020888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r>
              <a:rPr lang="en-US" sz="2800" b="1" i="0" dirty="0" smtClean="0">
                <a:latin typeface="Goudy Old Style" panose="02020502050305020303" pitchFamily="18" charset="0"/>
              </a:rPr>
              <a:t>Erika Hollinshed, MA </a:t>
            </a:r>
            <a:endParaRPr lang="en-US" sz="2800" b="1" i="0" dirty="0">
              <a:latin typeface="Goudy Old Style" panose="02020502050305020303" pitchFamily="18" charset="0"/>
            </a:endParaRPr>
          </a:p>
          <a:p>
            <a:pPr algn="ctr"/>
            <a:r>
              <a:rPr lang="en-US" sz="2800" b="1" i="0" dirty="0" smtClean="0">
                <a:latin typeface="Goudy Old Style" panose="02020502050305020303" pitchFamily="18" charset="0"/>
              </a:rPr>
              <a:t>Catering </a:t>
            </a:r>
            <a:r>
              <a:rPr lang="en-US" sz="2800" b="1" i="0" dirty="0" smtClean="0">
                <a:latin typeface="Goudy Old Style" panose="02020502050305020303" pitchFamily="18" charset="0"/>
              </a:rPr>
              <a:t>Services Specialist </a:t>
            </a:r>
            <a:r>
              <a:rPr lang="en-US" sz="2800" b="1" i="0" dirty="0" smtClean="0">
                <a:latin typeface="Goudy Old Style" panose="02020502050305020303" pitchFamily="18" charset="0"/>
              </a:rPr>
              <a:t>   </a:t>
            </a:r>
            <a:endParaRPr lang="en-US" sz="2800" b="1" i="0" dirty="0">
              <a:latin typeface="Goudy Old Style" panose="02020502050305020303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9242" y="1511300"/>
            <a:ext cx="4462045" cy="2020742"/>
          </a:xfrm>
          <a:solidFill>
            <a:schemeClr val="accent5"/>
          </a:solidFill>
        </p:spPr>
        <p:txBody>
          <a:bodyPr/>
          <a:lstStyle/>
          <a:p>
            <a:r>
              <a:rPr lang="en-US" sz="2800" b="1" i="0" dirty="0">
                <a:latin typeface="Goudy Old Style" panose="02020502050305020303" pitchFamily="18" charset="0"/>
              </a:rPr>
              <a:t>Althea Albert-Santiago, MPH, CCNP, CMP</a:t>
            </a:r>
          </a:p>
          <a:p>
            <a:r>
              <a:rPr lang="en-US" sz="2800" b="1" i="0" dirty="0" smtClean="0">
                <a:latin typeface="Goudy Old Style" panose="02020502050305020303" pitchFamily="18" charset="0"/>
              </a:rPr>
              <a:t>Director </a:t>
            </a:r>
            <a:r>
              <a:rPr lang="en-US" sz="2800" b="1" i="0" dirty="0">
                <a:latin typeface="Goudy Old Style" panose="02020502050305020303" pitchFamily="18" charset="0"/>
              </a:rPr>
              <a:t>of Food and Nutrition Services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43" y="5427022"/>
            <a:ext cx="731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Presented to: </a:t>
            </a:r>
            <a:r>
              <a:rPr lang="en-US" sz="2800" dirty="0">
                <a:solidFill>
                  <a:srgbClr val="1A2D70"/>
                </a:solidFill>
              </a:rPr>
              <a:t>Family and Community Specialists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25" y="5244151"/>
            <a:ext cx="1492487" cy="14924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931" y="6319097"/>
            <a:ext cx="397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udy Old Style" panose="02020502050305020303" pitchFamily="18" charset="0"/>
              </a:rPr>
              <a:t>August 11, 2022</a:t>
            </a:r>
            <a:endParaRPr 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46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1305098" y="343246"/>
            <a:ext cx="8287789" cy="533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Chance Breakfast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71983" y="1301686"/>
            <a:ext cx="83731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latin typeface="Goudy Old Style" panose="02020502050305020303" pitchFamily="18" charset="0"/>
              </a:rPr>
              <a:t>Each school will have a Grab and Go </a:t>
            </a:r>
            <a:r>
              <a:rPr lang="en-US" sz="3000" dirty="0" smtClean="0">
                <a:latin typeface="Goudy Old Style" panose="02020502050305020303" pitchFamily="18" charset="0"/>
              </a:rPr>
              <a:t>Second Chance Breakfast Cart.</a:t>
            </a:r>
            <a:endParaRPr lang="en-US" sz="3000" dirty="0">
              <a:latin typeface="Goudy Old Style" panose="020205020503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latin typeface="Goudy Old Style" panose="02020502050305020303" pitchFamily="18" charset="0"/>
              </a:rPr>
              <a:t>This will be a second chance option for students arriving after the </a:t>
            </a:r>
            <a:r>
              <a:rPr lang="en-US" sz="3000" dirty="0" smtClean="0">
                <a:latin typeface="Goudy Old Style" panose="02020502050305020303" pitchFamily="18" charset="0"/>
              </a:rPr>
              <a:t>bell.</a:t>
            </a:r>
            <a:endParaRPr lang="en-US" sz="3000" dirty="0">
              <a:latin typeface="Goudy Old Style" panose="020205020503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latin typeface="Goudy Old Style" panose="02020502050305020303" pitchFamily="18" charset="0"/>
              </a:rPr>
              <a:t>The students will have the option to take breakfast items to the </a:t>
            </a:r>
            <a:r>
              <a:rPr lang="en-US" sz="3000" dirty="0" smtClean="0">
                <a:latin typeface="Goudy Old Style" panose="02020502050305020303" pitchFamily="18" charset="0"/>
              </a:rPr>
              <a:t>classroom.   </a:t>
            </a:r>
            <a:endParaRPr lang="en-US" sz="3000" dirty="0">
              <a:latin typeface="Goudy Old Style" panose="020205020503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 t="35856" r="25722" b="12072"/>
          <a:stretch/>
        </p:blipFill>
        <p:spPr>
          <a:xfrm>
            <a:off x="5882379" y="4164008"/>
            <a:ext cx="4677974" cy="2604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7033" cy="119703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9" b="17151"/>
          <a:stretch/>
        </p:blipFill>
        <p:spPr>
          <a:xfrm rot="5400000">
            <a:off x="-46308" y="1933007"/>
            <a:ext cx="4073491" cy="2810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58121" y="6399560"/>
            <a:ext cx="35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1246909" y="313223"/>
            <a:ext cx="8433027" cy="533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Diets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0259" y="1400432"/>
            <a:ext cx="10017211" cy="4761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643" y="1488652"/>
            <a:ext cx="573158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 Diet form (OHS-18)</a:t>
            </a:r>
          </a:p>
          <a:p>
            <a:r>
              <a:rPr lang="en-US" dirty="0" smtClean="0"/>
              <a:t>Written documentation from a licensed practitioner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Diet order </a:t>
            </a:r>
            <a:endParaRPr lang="en-US" dirty="0" smtClean="0"/>
          </a:p>
          <a:p>
            <a:pPr marL="1371600" lvl="2" indent="-457200">
              <a:buFont typeface="Wingdings" panose="05000000000000000000" pitchFamily="2" charset="2"/>
              <a:buChar char="Ø"/>
              <a:defRPr/>
            </a:pPr>
            <a:r>
              <a:rPr lang="en-US" sz="1400" dirty="0"/>
              <a:t>Identification of the medical or other special dietary condition which restricts the </a:t>
            </a:r>
            <a:r>
              <a:rPr lang="en-US" sz="1400" dirty="0" smtClean="0"/>
              <a:t>student’s </a:t>
            </a:r>
            <a:r>
              <a:rPr lang="en-US" sz="1400" dirty="0"/>
              <a:t>diet </a:t>
            </a:r>
          </a:p>
          <a:p>
            <a:pPr marL="1371600" lvl="2" indent="-457200">
              <a:buFont typeface="Wingdings" panose="05000000000000000000" pitchFamily="2" charset="2"/>
              <a:buChar char="Ø"/>
              <a:defRPr/>
            </a:pPr>
            <a:r>
              <a:rPr lang="en-US" sz="1400" dirty="0"/>
              <a:t>The food or foods omitted from the </a:t>
            </a:r>
            <a:r>
              <a:rPr lang="en-US" sz="1400" dirty="0" smtClean="0"/>
              <a:t>student’s </a:t>
            </a:r>
            <a:r>
              <a:rPr lang="en-US" sz="1400" dirty="0"/>
              <a:t>diet </a:t>
            </a:r>
          </a:p>
          <a:p>
            <a:pPr marL="1371600" lvl="2" indent="-457200">
              <a:buFont typeface="Wingdings" panose="05000000000000000000" pitchFamily="2" charset="2"/>
              <a:buChar char="Ø"/>
              <a:defRPr/>
            </a:pPr>
            <a:r>
              <a:rPr lang="en-US" sz="1400" dirty="0"/>
              <a:t>The food or choice of foods to be substituted </a:t>
            </a:r>
            <a:endParaRPr lang="en-US" sz="1400" dirty="0" smtClean="0"/>
          </a:p>
          <a:p>
            <a:pPr marL="1371600" lvl="2" indent="-457200"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Signature </a:t>
            </a:r>
            <a:r>
              <a:rPr lang="en-US" dirty="0" smtClean="0"/>
              <a:t>from a licensed practitioner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b="1" dirty="0" smtClean="0"/>
              <a:t>New documentation is needed each year to the school nurse or administrator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r>
              <a:rPr lang="en-US" dirty="0" smtClean="0"/>
              <a:t>The health and nutrition team will create a new menu based on the student’s dietary needs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The food service staff will prepare the meal for the student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12" b="917"/>
          <a:stretch/>
        </p:blipFill>
        <p:spPr>
          <a:xfrm>
            <a:off x="6571846" y="1159846"/>
            <a:ext cx="4276263" cy="5558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59845" cy="1159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45462" y="6413985"/>
            <a:ext cx="54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858190" y="71396"/>
            <a:ext cx="8821746" cy="91090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Roving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Chef,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Rainbows &amp; Butterflies, &amp; Nutrition Education Classroom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3973" y="1341427"/>
            <a:ext cx="88062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Baskerville Old Face" panose="02020602080505020303" pitchFamily="18" charset="0"/>
              </a:rPr>
              <a:t>Roving </a:t>
            </a:r>
            <a:r>
              <a:rPr lang="en-US" sz="1600" b="1" dirty="0">
                <a:latin typeface="Baskerville Old Face" panose="02020602080505020303" pitchFamily="18" charset="0"/>
              </a:rPr>
              <a:t>Chef Program Overview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Baskerville Old Face" panose="02020602080505020303" pitchFamily="18" charset="0"/>
              </a:rPr>
              <a:t>A </a:t>
            </a:r>
            <a:r>
              <a:rPr lang="en-US" sz="1600" dirty="0">
                <a:latin typeface="Baskerville Old Face" panose="02020602080505020303" pitchFamily="18" charset="0"/>
              </a:rPr>
              <a:t>District Chef and Registered Dietitian will present an interactive cooking class with the students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</a:rPr>
              <a:t>Students will learn basic culinary terms and understand the benefits of eating healthy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</a:rPr>
              <a:t>10-12 students are in each class and each class is 45 minutes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</a:rPr>
              <a:t>Kitchen tours are offered as a component of the class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</a:rPr>
              <a:t>Students are given a Certificate of Participation along with a copy of the </a:t>
            </a:r>
            <a:r>
              <a:rPr lang="en-US" sz="1600" dirty="0" smtClean="0">
                <a:latin typeface="Baskerville Old Face" panose="02020602080505020303" pitchFamily="18" charset="0"/>
              </a:rPr>
              <a:t>recipe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Baskerville Old Face" panose="02020602080505020303" pitchFamily="18" charset="0"/>
            </a:endParaRPr>
          </a:p>
          <a:p>
            <a:r>
              <a:rPr lang="en-US" sz="1600" b="1" dirty="0">
                <a:latin typeface="Baskerville Old Face" panose="02020602080505020303" pitchFamily="18" charset="0"/>
              </a:rPr>
              <a:t>Rainbows &amp; Butterflies Overview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</a:rPr>
              <a:t>Conducted by the Health and Nutrition Team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</a:rPr>
              <a:t>Geared for PreK-1</a:t>
            </a:r>
            <a:r>
              <a:rPr lang="en-US" sz="1600" baseline="30000" dirty="0">
                <a:latin typeface="Baskerville Old Face" panose="02020602080505020303" pitchFamily="18" charset="0"/>
              </a:rPr>
              <a:t>st</a:t>
            </a:r>
            <a:r>
              <a:rPr lang="en-US" sz="1600" dirty="0">
                <a:latin typeface="Baskerville Old Face" panose="02020602080505020303" pitchFamily="18" charset="0"/>
              </a:rPr>
              <a:t> Grade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</a:rPr>
              <a:t>Students learn fruit and vegetable basics </a:t>
            </a:r>
            <a:endParaRPr lang="en-US" sz="1600" dirty="0" smtClean="0">
              <a:latin typeface="Baskerville Old Face" panose="02020602080505020303" pitchFamily="18" charset="0"/>
            </a:endParaRPr>
          </a:p>
          <a:p>
            <a:endParaRPr lang="en-US" sz="1600" b="1" dirty="0">
              <a:latin typeface="Baskerville Old Face" panose="02020602080505020303" pitchFamily="18" charset="0"/>
            </a:endParaRPr>
          </a:p>
          <a:p>
            <a:r>
              <a:rPr lang="en-US" sz="1600" b="1" dirty="0">
                <a:latin typeface="Baskerville Old Face" panose="02020602080505020303" pitchFamily="18" charset="0"/>
              </a:rPr>
              <a:t>Nutrition Education Classroom Program Overview </a:t>
            </a:r>
          </a:p>
          <a:p>
            <a:endParaRPr lang="en-US" sz="1600" b="1" dirty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</a:rPr>
              <a:t>Presented by the Health and Nutrition Team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</a:rPr>
              <a:t>Nutrition Educations Topics: Healthy Eating, </a:t>
            </a:r>
            <a:r>
              <a:rPr lang="en-US" sz="1600" dirty="0" err="1">
                <a:latin typeface="Baskerville Old Face" panose="02020602080505020303" pitchFamily="18" charset="0"/>
              </a:rPr>
              <a:t>MyPlate</a:t>
            </a:r>
            <a:r>
              <a:rPr lang="en-US" sz="1600" dirty="0">
                <a:latin typeface="Baskerville Old Face" panose="02020602080505020303" pitchFamily="18" charset="0"/>
              </a:rPr>
              <a:t> basics, The Importance of Breakfast, and Portion Control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</a:rPr>
              <a:t>15-30 students are in each class and each class is 45 minutes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</a:rPr>
              <a:t>Interactive Activities: Taste Testing and Food Demonstrations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Baskerville Old Face" panose="020206020805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58" y="1229716"/>
            <a:ext cx="20574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397" y="1878106"/>
            <a:ext cx="2304784" cy="3073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58" y="3972916"/>
            <a:ext cx="2080218" cy="2400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59846" cy="11598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73364" y="6419740"/>
            <a:ext cx="51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7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1147157" y="57751"/>
            <a:ext cx="8601224" cy="10316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Roving Chef, Rainbows &amp; Butterflies, &amp; Nutrition Education Classroom Program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1506" y="1159846"/>
            <a:ext cx="1056610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Baskerville Old Face" panose="02020602080505020303" pitchFamily="18" charset="0"/>
              </a:rPr>
              <a:t>How to Book </a:t>
            </a:r>
          </a:p>
          <a:p>
            <a:endParaRPr lang="en-US" sz="1400" b="1" dirty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Principals and teachers should contact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Althea Albert-Santiago, Director of Food and Nutrition Services, </a:t>
            </a:r>
            <a:r>
              <a:rPr lang="en-US" sz="1600" dirty="0" smtClean="0"/>
              <a:t>314-934-5302 </a:t>
            </a:r>
            <a:r>
              <a:rPr lang="en-US" sz="1600" u="sng" dirty="0">
                <a:hlinkClick r:id="rId2"/>
              </a:rPr>
              <a:t>althea.albert-santiago@slps.org</a:t>
            </a:r>
            <a:r>
              <a:rPr lang="en-US" sz="1600" u="sng" dirty="0"/>
              <a:t> </a:t>
            </a:r>
            <a:r>
              <a:rPr lang="en-US" sz="1600" dirty="0"/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Faith Fude, Nutrition Coordinator II, 314-381-4155 </a:t>
            </a:r>
            <a:r>
              <a:rPr lang="en-US" sz="1600" u="sng" dirty="0" smtClean="0">
                <a:hlinkClick r:id="rId3"/>
              </a:rPr>
              <a:t>faith.fude@sfellc.org</a:t>
            </a:r>
            <a:r>
              <a:rPr lang="en-US" sz="1600" u="sng" dirty="0" smtClean="0"/>
              <a:t> </a:t>
            </a:r>
            <a:endParaRPr lang="en-US" sz="1600" u="sng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/>
              <a:t>After the Principals contact Althea Albert-Santiago or </a:t>
            </a:r>
            <a:r>
              <a:rPr lang="en-US" sz="1600" dirty="0" smtClean="0"/>
              <a:t>Faith Fude, </a:t>
            </a:r>
            <a:r>
              <a:rPr lang="en-US" sz="1600" dirty="0"/>
              <a:t>the Principals will schedule the Roving Chef Program </a:t>
            </a:r>
            <a:r>
              <a:rPr lang="en-US" sz="1600" dirty="0" smtClean="0"/>
              <a:t>and </a:t>
            </a:r>
            <a:r>
              <a:rPr lang="en-US" sz="1600" dirty="0"/>
              <a:t>the Nutrition Education Classroom Programs </a:t>
            </a:r>
            <a:r>
              <a:rPr lang="en-US" sz="1600" dirty="0" smtClean="0"/>
              <a:t>starting Monday, September 19, 2022.  </a:t>
            </a:r>
            <a:endParaRPr lang="en-US" sz="1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/>
              <a:t>After the event is booked, the Principals will receive a confirmation letter including dates, </a:t>
            </a:r>
            <a:r>
              <a:rPr lang="en-US" sz="1600" dirty="0" smtClean="0"/>
              <a:t>times, </a:t>
            </a:r>
            <a:r>
              <a:rPr lang="en-US" sz="1600" dirty="0"/>
              <a:t>and procedures </a:t>
            </a:r>
            <a:r>
              <a:rPr lang="en-US" sz="1600" dirty="0" smtClean="0"/>
              <a:t>for preparing </a:t>
            </a:r>
            <a:r>
              <a:rPr lang="en-US" sz="1600" dirty="0"/>
              <a:t>for the Roving Chef Program </a:t>
            </a:r>
            <a:r>
              <a:rPr lang="en-US" sz="1600" dirty="0" smtClean="0"/>
              <a:t>and </a:t>
            </a:r>
            <a:r>
              <a:rPr lang="en-US" sz="1600" dirty="0"/>
              <a:t>the Nutrition Education Classroom </a:t>
            </a:r>
            <a:r>
              <a:rPr lang="en-US" sz="1600" dirty="0" smtClean="0"/>
              <a:t>Program within five business days.</a:t>
            </a:r>
            <a:endParaRPr lang="en-US" sz="1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If the Principals do not receive their confirmation letter within five business days, they should contact Althea Albert-Santiago at  </a:t>
            </a:r>
            <a:r>
              <a:rPr lang="en-US" sz="1600" dirty="0" smtClean="0"/>
              <a:t>314-934-5302 </a:t>
            </a:r>
            <a:r>
              <a:rPr lang="en-US" sz="1600" u="sng" dirty="0" smtClean="0">
                <a:hlinkClick r:id="rId2"/>
              </a:rPr>
              <a:t>althea.albert-santiago@slps.org</a:t>
            </a:r>
            <a:r>
              <a:rPr lang="en-US" sz="1600" dirty="0" smtClean="0"/>
              <a:t> or Faith Fude at 314-381-4155 </a:t>
            </a:r>
            <a:r>
              <a:rPr lang="en-US" sz="1600" u="sng" dirty="0" smtClean="0">
                <a:hlinkClick r:id="rId3"/>
              </a:rPr>
              <a:t>faith.fude@sfellc.org</a:t>
            </a:r>
            <a:r>
              <a:rPr lang="en-US" sz="1600" dirty="0" smtClean="0"/>
              <a:t>.</a:t>
            </a:r>
            <a:endParaRPr lang="en-US" sz="1600" dirty="0">
              <a:latin typeface="Baskerville Old Face" panose="02020602080505020303" pitchFamily="18" charset="0"/>
            </a:endParaRPr>
          </a:p>
          <a:p>
            <a:endParaRPr lang="en-US" sz="1600" dirty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55" y="4629459"/>
            <a:ext cx="2745969" cy="2059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50" y="4647157"/>
            <a:ext cx="2668386" cy="2001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97" y="4663440"/>
            <a:ext cx="2646674" cy="1985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7156" cy="1147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94662" y="6463780"/>
            <a:ext cx="53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1560558" y="283945"/>
            <a:ext cx="7002787" cy="63466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Contacts Information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6472" y="1376901"/>
            <a:ext cx="463512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3" pitchFamily="18" charset="2"/>
              <a:buNone/>
            </a:pPr>
            <a:r>
              <a:rPr lang="en-US" altLang="en-US" b="1" dirty="0"/>
              <a:t>Food and Nutrition Services</a:t>
            </a:r>
          </a:p>
          <a:p>
            <a:pPr algn="ctr">
              <a:buFont typeface="Wingdings 3" pitchFamily="18" charset="2"/>
              <a:buNone/>
            </a:pPr>
            <a:endParaRPr lang="en-US" altLang="en-US" dirty="0">
              <a:hlinkClick r:id="rId2"/>
            </a:endParaRPr>
          </a:p>
          <a:p>
            <a:pPr algn="ctr">
              <a:buFont typeface="Wingdings 3" pitchFamily="18" charset="2"/>
              <a:buNone/>
            </a:pPr>
            <a:r>
              <a:rPr lang="en-US" altLang="en-US" b="1" dirty="0"/>
              <a:t>Althea Santiago, </a:t>
            </a:r>
          </a:p>
          <a:p>
            <a:pPr algn="ctr">
              <a:buFont typeface="Wingdings 3" pitchFamily="18" charset="2"/>
              <a:buNone/>
            </a:pPr>
            <a:r>
              <a:rPr lang="en-US" altLang="en-US" b="1" dirty="0"/>
              <a:t>Director Food and Nutrition Services </a:t>
            </a:r>
            <a:endParaRPr lang="en-US" altLang="en-US" dirty="0"/>
          </a:p>
          <a:p>
            <a:pPr algn="ctr">
              <a:buFont typeface="Wingdings 3" pitchFamily="18" charset="2"/>
              <a:buNone/>
            </a:pPr>
            <a:r>
              <a:rPr lang="en-US" altLang="en-US" dirty="0">
                <a:hlinkClick r:id="rId2"/>
              </a:rPr>
              <a:t>althea.albert-santiago@slps.org</a:t>
            </a:r>
            <a:endParaRPr lang="en-US" altLang="en-US" dirty="0"/>
          </a:p>
          <a:p>
            <a:pPr algn="ctr">
              <a:buFont typeface="Wingdings 3" pitchFamily="18" charset="2"/>
              <a:buNone/>
            </a:pPr>
            <a:r>
              <a:rPr lang="en-US" altLang="en-US" dirty="0" smtClean="0"/>
              <a:t>District Cell Number: </a:t>
            </a:r>
            <a:r>
              <a:rPr lang="en-US" dirty="0"/>
              <a:t>314-934-5302 </a:t>
            </a:r>
            <a:endParaRPr lang="en-US" dirty="0" smtClean="0"/>
          </a:p>
          <a:p>
            <a:pPr algn="ctr">
              <a:buFont typeface="Wingdings 3" pitchFamily="18" charset="2"/>
              <a:buNone/>
            </a:pPr>
            <a:r>
              <a:rPr lang="en-US" altLang="en-US" dirty="0" smtClean="0"/>
              <a:t>Office Number: 314-345-4519</a:t>
            </a:r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r>
              <a:rPr lang="en-US" altLang="en-US" b="1" dirty="0" err="1" smtClean="0"/>
              <a:t>Tenecia</a:t>
            </a:r>
            <a:r>
              <a:rPr lang="en-US" altLang="en-US" b="1" dirty="0" smtClean="0"/>
              <a:t> </a:t>
            </a:r>
            <a:r>
              <a:rPr lang="en-US" altLang="en-US" b="1" dirty="0"/>
              <a:t>Williams, </a:t>
            </a:r>
          </a:p>
          <a:p>
            <a:pPr algn="ctr">
              <a:buFont typeface="Wingdings 3" pitchFamily="18" charset="2"/>
              <a:buNone/>
            </a:pPr>
            <a:r>
              <a:rPr lang="en-US" altLang="en-US" b="1" dirty="0"/>
              <a:t>Accountability Specialist  </a:t>
            </a:r>
          </a:p>
          <a:p>
            <a:pPr algn="ctr">
              <a:buFont typeface="Wingdings 3" pitchFamily="18" charset="2"/>
              <a:buNone/>
            </a:pPr>
            <a:r>
              <a:rPr lang="en-US" altLang="en-US" dirty="0">
                <a:hlinkClick r:id="rId3"/>
              </a:rPr>
              <a:t>t</a:t>
            </a:r>
            <a:r>
              <a:rPr lang="en-US" altLang="en-US" dirty="0" smtClean="0">
                <a:hlinkClick r:id="rId3"/>
              </a:rPr>
              <a:t>enecia.williams@slps.org</a:t>
            </a:r>
            <a:endParaRPr lang="en-US" altLang="en-US" dirty="0"/>
          </a:p>
          <a:p>
            <a:pPr algn="ctr">
              <a:buFont typeface="Wingdings 3" pitchFamily="18" charset="2"/>
              <a:buNone/>
            </a:pPr>
            <a:r>
              <a:rPr lang="en-US" altLang="en-US" dirty="0"/>
              <a:t>Office Number: 314-345-2308 </a:t>
            </a:r>
          </a:p>
          <a:p>
            <a:pPr algn="ctr">
              <a:buFont typeface="Wingdings 3" pitchFamily="18" charset="2"/>
              <a:buNone/>
            </a:pPr>
            <a:endParaRPr lang="en-US" altLang="en-US" b="1" dirty="0"/>
          </a:p>
          <a:p>
            <a:pPr algn="ctr">
              <a:buFont typeface="Wingdings 3" pitchFamily="18" charset="2"/>
              <a:buNone/>
            </a:pPr>
            <a:r>
              <a:rPr lang="en-US" altLang="en-US" b="1" dirty="0"/>
              <a:t>Erika Hollinshed, </a:t>
            </a:r>
          </a:p>
          <a:p>
            <a:pPr algn="ctr">
              <a:buFont typeface="Wingdings 3" pitchFamily="18" charset="2"/>
              <a:buNone/>
            </a:pPr>
            <a:r>
              <a:rPr lang="en-US" altLang="en-US" b="1" dirty="0"/>
              <a:t>Catering  Services Coordinator  </a:t>
            </a:r>
          </a:p>
          <a:p>
            <a:pPr algn="ctr">
              <a:buFont typeface="Wingdings 3" pitchFamily="18" charset="2"/>
              <a:buNone/>
            </a:pPr>
            <a:r>
              <a:rPr lang="en-US" altLang="en-US" dirty="0" smtClean="0">
                <a:hlinkClick r:id="rId4"/>
              </a:rPr>
              <a:t>erika.hollinshed@slps.org</a:t>
            </a:r>
            <a:endParaRPr lang="en-US" altLang="en-US" dirty="0"/>
          </a:p>
          <a:p>
            <a:pPr algn="ctr">
              <a:buFont typeface="Wingdings 3" pitchFamily="18" charset="2"/>
              <a:buNone/>
            </a:pPr>
            <a:r>
              <a:rPr lang="en-US" altLang="en-US" dirty="0"/>
              <a:t>Number: 314-331-6115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61865" y="1378515"/>
            <a:ext cx="494156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/>
              <a:t>Southwest Foodservice Excellence (SFE)</a:t>
            </a:r>
          </a:p>
          <a:p>
            <a:pPr algn="ctr"/>
            <a:endParaRPr lang="en-US" altLang="en-US" b="1" dirty="0"/>
          </a:p>
          <a:p>
            <a:pPr algn="ctr"/>
            <a:r>
              <a:rPr lang="en-US" altLang="en-US" b="1" dirty="0"/>
              <a:t>Carolyn Penn, </a:t>
            </a:r>
          </a:p>
          <a:p>
            <a:pPr algn="ctr"/>
            <a:r>
              <a:rPr lang="en-US" b="1" dirty="0"/>
              <a:t>General Manger of Foodservice</a:t>
            </a:r>
          </a:p>
          <a:p>
            <a:pPr algn="ctr"/>
            <a:r>
              <a:rPr lang="en-US" altLang="en-US" dirty="0">
                <a:hlinkClick r:id="rId5"/>
              </a:rPr>
              <a:t>c</a:t>
            </a:r>
            <a:r>
              <a:rPr lang="en-US" altLang="en-US" dirty="0" smtClean="0">
                <a:hlinkClick r:id="rId5"/>
              </a:rPr>
              <a:t>arolyn.penn@sfellc.org</a:t>
            </a:r>
            <a:endParaRPr lang="en-US" altLang="en-US" dirty="0"/>
          </a:p>
          <a:p>
            <a:pPr algn="ctr"/>
            <a:r>
              <a:rPr lang="en-US" altLang="en-US" dirty="0"/>
              <a:t>District Cell Number: </a:t>
            </a:r>
            <a:r>
              <a:rPr lang="en-US" altLang="en-US" dirty="0" smtClean="0"/>
              <a:t>314-637-4841</a:t>
            </a:r>
          </a:p>
          <a:p>
            <a:pPr algn="ctr"/>
            <a:r>
              <a:rPr lang="en-US" dirty="0"/>
              <a:t>Office Number: 314-381-4155</a:t>
            </a:r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r>
              <a:rPr lang="en-US" altLang="en-US" b="1" dirty="0"/>
              <a:t>Jackie Martin-Baker </a:t>
            </a:r>
          </a:p>
          <a:p>
            <a:pPr algn="ctr"/>
            <a:r>
              <a:rPr lang="en-US" b="1" dirty="0"/>
              <a:t>Assistant General Manager of Foodservice</a:t>
            </a:r>
          </a:p>
          <a:p>
            <a:pPr algn="ctr"/>
            <a:r>
              <a:rPr lang="en-US" dirty="0">
                <a:hlinkClick r:id="rId6"/>
              </a:rPr>
              <a:t>j</a:t>
            </a:r>
            <a:r>
              <a:rPr lang="en-US" dirty="0" smtClean="0">
                <a:hlinkClick r:id="rId6"/>
              </a:rPr>
              <a:t>ackie.martin-baker@sfellc.org</a:t>
            </a:r>
            <a:r>
              <a:rPr lang="en-US" dirty="0" smtClean="0"/>
              <a:t> </a:t>
            </a:r>
            <a:endParaRPr lang="en-US" dirty="0"/>
          </a:p>
          <a:p>
            <a:pPr algn="ctr"/>
            <a:r>
              <a:rPr lang="en-US" altLang="en-US" dirty="0"/>
              <a:t>District Cell Number: </a:t>
            </a:r>
            <a:r>
              <a:rPr lang="en-US" altLang="en-US" dirty="0" smtClean="0"/>
              <a:t>314-229-4746</a:t>
            </a:r>
            <a:endParaRPr lang="en-US" altLang="en-US" dirty="0"/>
          </a:p>
          <a:p>
            <a:pPr algn="ctr"/>
            <a:r>
              <a:rPr lang="en-US" dirty="0"/>
              <a:t>Office Number: </a:t>
            </a:r>
            <a:r>
              <a:rPr lang="en-US" dirty="0" smtClean="0"/>
              <a:t>314-381-4155</a:t>
            </a:r>
          </a:p>
          <a:p>
            <a:pPr algn="ctr"/>
            <a:endParaRPr lang="en-US" altLang="en-US" dirty="0"/>
          </a:p>
          <a:p>
            <a:pPr lvl="0" algn="ctr"/>
            <a:r>
              <a:rPr lang="en-US" altLang="en-US" b="1" dirty="0" smtClean="0">
                <a:solidFill>
                  <a:srgbClr val="252525"/>
                </a:solidFill>
              </a:rPr>
              <a:t>Faith Fude, MS, </a:t>
            </a:r>
            <a:r>
              <a:rPr lang="en-US" altLang="en-US" b="1" dirty="0">
                <a:solidFill>
                  <a:srgbClr val="252525"/>
                </a:solidFill>
              </a:rPr>
              <a:t>RD</a:t>
            </a:r>
          </a:p>
          <a:p>
            <a:pPr lvl="0" algn="ctr"/>
            <a:r>
              <a:rPr lang="en-US" b="1" dirty="0" smtClean="0"/>
              <a:t>Nutrition Coordinator III</a:t>
            </a:r>
            <a:endParaRPr lang="en-US" b="1" dirty="0"/>
          </a:p>
          <a:p>
            <a:pPr algn="ctr"/>
            <a:r>
              <a:rPr lang="en-US" altLang="en-US" dirty="0" smtClean="0">
                <a:hlinkClick r:id="rId7"/>
              </a:rPr>
              <a:t>faith.fude@sfellc.org</a:t>
            </a:r>
            <a:endParaRPr lang="en-US" altLang="en-US" dirty="0" smtClean="0"/>
          </a:p>
          <a:p>
            <a:pPr algn="ctr"/>
            <a:r>
              <a:rPr lang="en-US" dirty="0" smtClean="0"/>
              <a:t>Office Number: 314-381-4155</a:t>
            </a:r>
            <a:endParaRPr lang="en-US" altLang="en-US" dirty="0"/>
          </a:p>
          <a:p>
            <a:pPr lvl="0" algn="ctr"/>
            <a:endParaRPr lang="en-US" altLang="en-US" sz="1200" b="1" dirty="0">
              <a:solidFill>
                <a:srgbClr val="252525"/>
              </a:solidFill>
              <a:latin typeface="Palatino Linotype"/>
            </a:endParaRPr>
          </a:p>
          <a:p>
            <a:endParaRPr lang="en-US" altLang="en-US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1464" y="6460135"/>
            <a:ext cx="49740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This institution is an equal opportunity provider  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30284" cy="1230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37689" y="6398580"/>
            <a:ext cx="57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1428402" y="329011"/>
            <a:ext cx="7002787" cy="533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" y="1359166"/>
            <a:ext cx="3931920" cy="2948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46" y="1359166"/>
            <a:ext cx="4078779" cy="3059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1" y="3832167"/>
            <a:ext cx="3823855" cy="2867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9" y="0"/>
            <a:ext cx="1180407" cy="1180407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5307675" y="1835069"/>
            <a:ext cx="1533700" cy="119907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6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 smtClean="0">
                <a:solidFill>
                  <a:schemeClr val="tx1"/>
                </a:solidFill>
              </a:rPr>
              <a:t>???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428402" y="4913931"/>
            <a:ext cx="1533700" cy="119907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6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 smtClean="0">
                <a:solidFill>
                  <a:schemeClr val="tx1"/>
                </a:solidFill>
              </a:rPr>
              <a:t>???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9034430" y="4915005"/>
            <a:ext cx="1533700" cy="119907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6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 smtClean="0">
                <a:solidFill>
                  <a:schemeClr val="tx1"/>
                </a:solidFill>
              </a:rPr>
              <a:t>???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58642" y="6393921"/>
            <a:ext cx="53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845996" y="374328"/>
            <a:ext cx="8696226" cy="623455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200" dirty="0"/>
              <a:t>       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Food &amp; Nutrition Services 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Leadership 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Team </a:t>
            </a:r>
            <a:endParaRPr lang="en-US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Placeholder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7814" y="2030698"/>
            <a:ext cx="2217516" cy="2217516"/>
          </a:xfrm>
          <a:prstGeom prst="ellipse">
            <a:avLst/>
          </a:prstGeom>
          <a:ln w="57150">
            <a:solidFill>
              <a:schemeClr val="accent6"/>
            </a:solidFill>
          </a:ln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316276" y="4524140"/>
            <a:ext cx="3460591" cy="9778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Althea </a:t>
            </a:r>
            <a:r>
              <a:rPr lang="en-US" sz="2000" b="1" dirty="0" smtClean="0"/>
              <a:t>Albert-Santiago, MPH, CCNP, CMP</a:t>
            </a:r>
          </a:p>
          <a:p>
            <a:pPr marL="0" indent="0" algn="ctr">
              <a:buNone/>
            </a:pPr>
            <a:r>
              <a:rPr lang="en-US" sz="2000" dirty="0"/>
              <a:t>Director of Nutrition Services </a:t>
            </a:r>
          </a:p>
          <a:p>
            <a:pPr marL="0" indent="0" algn="ctr">
              <a:buNone/>
            </a:pPr>
            <a:endParaRPr lang="en-US" sz="2000" b="1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323486" y="4524140"/>
            <a:ext cx="3222624" cy="324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Carolyn </a:t>
            </a:r>
            <a:r>
              <a:rPr lang="en-US" sz="2000" b="1" dirty="0" smtClean="0"/>
              <a:t>Penn</a:t>
            </a:r>
          </a:p>
          <a:p>
            <a:pPr marL="0" indent="0" algn="ctr">
              <a:buNone/>
            </a:pPr>
            <a:r>
              <a:rPr lang="en-US" sz="2000" dirty="0"/>
              <a:t>General Manager of Foodservice</a:t>
            </a:r>
          </a:p>
          <a:p>
            <a:pPr marL="0" indent="0" algn="ctr">
              <a:buNone/>
            </a:pP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8238989" y="4524140"/>
            <a:ext cx="3238500" cy="324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Faith Fude, MS, RD</a:t>
            </a:r>
          </a:p>
          <a:p>
            <a:pPr marL="0" indent="0" algn="ctr">
              <a:buNone/>
            </a:pPr>
            <a:r>
              <a:rPr lang="en-US" sz="2000" dirty="0"/>
              <a:t>Nutrition Coordinator </a:t>
            </a:r>
          </a:p>
          <a:p>
            <a:pPr marL="0" indent="0" algn="ctr">
              <a:buNone/>
            </a:pPr>
            <a:endParaRPr lang="en-US" sz="2000" b="1" dirty="0"/>
          </a:p>
        </p:txBody>
      </p:sp>
      <p:pic>
        <p:nvPicPr>
          <p:cNvPr id="3075" name="Picture 3" descr="C:\Users\cpenn0847\Downloads\20180504_062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175" y="2004233"/>
            <a:ext cx="2309247" cy="22439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Placeholder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2165" r="7053" b="15843"/>
          <a:stretch/>
        </p:blipFill>
        <p:spPr>
          <a:xfrm>
            <a:off x="8703616" y="1989898"/>
            <a:ext cx="2309246" cy="2258316"/>
          </a:xfrm>
          <a:prstGeom prst="ellips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2487" cy="1492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77489" y="6354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233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913308" y="374328"/>
            <a:ext cx="8686800" cy="62345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200" dirty="0"/>
              <a:t>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&amp; Nutrition Services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Placeholder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260472"/>
            <a:ext cx="1522755" cy="1705249"/>
          </a:xfrm>
          <a:prstGeom prst="ellipse">
            <a:avLst/>
          </a:prstGeom>
          <a:ln w="57150">
            <a:solidFill>
              <a:schemeClr val="accent6"/>
            </a:solidFill>
          </a:ln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76755" y="3066346"/>
            <a:ext cx="3460591" cy="9997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SzPct val="100000"/>
              <a:buNone/>
              <a:defRPr/>
            </a:pPr>
            <a:r>
              <a:rPr lang="en-US" sz="1800" b="1" dirty="0" err="1"/>
              <a:t>Tenecia</a:t>
            </a:r>
            <a:r>
              <a:rPr lang="en-US" sz="1800" b="1" dirty="0"/>
              <a:t> </a:t>
            </a:r>
            <a:r>
              <a:rPr lang="en-US" sz="1800" b="1" dirty="0" smtClean="0"/>
              <a:t>Williams</a:t>
            </a:r>
          </a:p>
          <a:p>
            <a:pPr marL="109728" indent="0" algn="ctr">
              <a:buSzPct val="100000"/>
              <a:buNone/>
              <a:defRPr/>
            </a:pPr>
            <a:r>
              <a:rPr lang="en-US" sz="1800" dirty="0" smtClean="0"/>
              <a:t>Accountability </a:t>
            </a:r>
            <a:r>
              <a:rPr lang="en-US" sz="1800" dirty="0"/>
              <a:t>Specialist</a:t>
            </a:r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sz="2000" b="1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146730" y="3062837"/>
            <a:ext cx="3222624" cy="672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SzPct val="100000"/>
              <a:buNone/>
              <a:defRPr/>
            </a:pPr>
            <a:r>
              <a:rPr lang="en-US" sz="2000" b="1" dirty="0" smtClean="0"/>
              <a:t>Erika </a:t>
            </a:r>
            <a:r>
              <a:rPr lang="en-US" sz="2000" b="1" dirty="0" err="1" smtClean="0"/>
              <a:t>Hollinshed</a:t>
            </a:r>
            <a:endParaRPr lang="en-US" sz="2000" dirty="0" smtClean="0"/>
          </a:p>
          <a:p>
            <a:pPr marL="109728" indent="0" algn="ctr">
              <a:buSzPct val="100000"/>
              <a:buNone/>
              <a:defRPr/>
            </a:pPr>
            <a:r>
              <a:rPr lang="en-US" sz="2000" dirty="0" smtClean="0"/>
              <a:t> </a:t>
            </a:r>
            <a:r>
              <a:rPr lang="en-US" sz="2000" dirty="0"/>
              <a:t>Catering Services Specialist</a:t>
            </a:r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sz="2000" b="1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8409691" y="3195596"/>
            <a:ext cx="3238500" cy="324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Jackie </a:t>
            </a:r>
            <a:r>
              <a:rPr lang="en-US" sz="1800" b="1" dirty="0" smtClean="0"/>
              <a:t>Martin-Baker</a:t>
            </a:r>
          </a:p>
          <a:p>
            <a:pPr marL="0" indent="0" algn="ctr">
              <a:buNone/>
            </a:pPr>
            <a:r>
              <a:rPr lang="en-US" sz="1800" dirty="0" smtClean="0"/>
              <a:t>Assistant </a:t>
            </a:r>
            <a:r>
              <a:rPr lang="en-US" sz="1800" dirty="0"/>
              <a:t>to the General Manager</a:t>
            </a:r>
            <a:endParaRPr lang="en-US" sz="1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102" y="1202309"/>
            <a:ext cx="1673153" cy="1774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Placeholder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440" y="1304757"/>
            <a:ext cx="1515002" cy="1724234"/>
          </a:xfrm>
          <a:prstGeom prst="ellips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15" name="Picture Placeholder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73" y="3934594"/>
            <a:ext cx="1631237" cy="1631237"/>
          </a:xfrm>
          <a:prstGeom prst="ellipse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7761" r="16191" b="2666"/>
          <a:stretch/>
        </p:blipFill>
        <p:spPr bwMode="auto">
          <a:xfrm rot="5400000">
            <a:off x="7069972" y="4072705"/>
            <a:ext cx="1645925" cy="15711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"/>
          <p:cNvSpPr txBox="1">
            <a:spLocks/>
          </p:cNvSpPr>
          <p:nvPr/>
        </p:nvSpPr>
        <p:spPr>
          <a:xfrm>
            <a:off x="1730295" y="5764613"/>
            <a:ext cx="3460591" cy="9997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100000"/>
              <a:buNone/>
            </a:pPr>
            <a:r>
              <a:rPr lang="en-US" sz="1800" b="1" dirty="0"/>
              <a:t>Serena McPhail, </a:t>
            </a:r>
            <a:r>
              <a:rPr lang="en-US" sz="1800" b="1" dirty="0" smtClean="0"/>
              <a:t>RD</a:t>
            </a:r>
          </a:p>
          <a:p>
            <a:pPr marL="0" indent="0" algn="ctr">
              <a:buSzPct val="100000"/>
              <a:buNone/>
            </a:pPr>
            <a:r>
              <a:rPr lang="en-US" sz="1800" dirty="0" smtClean="0"/>
              <a:t>Nutrition Coordinator/ </a:t>
            </a:r>
            <a:r>
              <a:rPr lang="en-US" sz="1800" dirty="0"/>
              <a:t>Roving Chef</a:t>
            </a:r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sz="2000" b="1" dirty="0"/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6377484" y="5764613"/>
            <a:ext cx="3222624" cy="672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100000"/>
              <a:buNone/>
            </a:pPr>
            <a:r>
              <a:rPr lang="en-US" sz="2000" b="1" dirty="0"/>
              <a:t>Ernestine </a:t>
            </a:r>
            <a:r>
              <a:rPr lang="en-US" sz="2000" b="1" dirty="0" smtClean="0"/>
              <a:t>Dodson</a:t>
            </a:r>
          </a:p>
          <a:p>
            <a:pPr marL="0" indent="0" algn="ctr">
              <a:buSzPct val="100000"/>
              <a:buNone/>
            </a:pPr>
            <a:r>
              <a:rPr lang="en-US" sz="2000" dirty="0" smtClean="0"/>
              <a:t>Nutrition </a:t>
            </a:r>
            <a:r>
              <a:rPr lang="en-US" sz="2000" dirty="0"/>
              <a:t>Coordinator II</a:t>
            </a:r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sz="20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2487" cy="1492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48191" y="6264466"/>
            <a:ext cx="34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148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1342109" y="302320"/>
            <a:ext cx="8112393" cy="533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Eligibility Provision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003" y="1353787"/>
            <a:ext cx="66046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220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Louis Public Schools (SLPS) continues to operate the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Eligibility Provision (CEP) Program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United States Department of Agriculture Department (USDA) and Missouri Department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Elementary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Secondary Education (DESE). 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>
              <a:defRPr/>
            </a:pP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 will offer both free breakfast and lunch to all St. Louis Public Schools 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students. 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>
              <a:defRPr/>
            </a:pP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food programs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required to have written approval by Althea Albert-Santiago, Director of Food and Nutrition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Services.</a:t>
            </a:r>
            <a:endParaRPr lang="en-US" alt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 indent="0" algn="ctr">
              <a:buFont typeface="Wingdings 3" pitchFamily="18" charset="2"/>
              <a:buNone/>
              <a:defRPr/>
            </a:pPr>
            <a:endParaRPr lang="en-US" altLang="en-US" sz="2000" b="1" dirty="0">
              <a:latin typeface="Baskerville Old Face" panose="02020602080505020303" pitchFamily="18" charset="0"/>
            </a:endParaRPr>
          </a:p>
          <a:p>
            <a:pPr marL="109220" indent="0">
              <a:buFont typeface="Wingdings 3" pitchFamily="18" charset="2"/>
              <a:buNone/>
              <a:defRPr/>
            </a:pPr>
            <a:endParaRPr lang="en-US" altLang="en-US" sz="2400" b="1" dirty="0">
              <a:latin typeface="Baskerville Old Face" panose="020206020805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2109" cy="1342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82097" y="6400800"/>
            <a:ext cx="333661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18" y="1402883"/>
            <a:ext cx="356616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1342109" y="302320"/>
            <a:ext cx="8112393" cy="5334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Schools Breakfast Lunch Programs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003" y="1353787"/>
            <a:ext cx="66046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Saint Louis Public Schools operates the Community Eligibility Provision Program, which allows all SLPS school students to eat a free breakfast, lunch, and snack.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Breakfast Program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Breakfast served in the cafeteria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Breakfast in the Classroom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Grab ‘N Go Carts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Chance Breakfast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Lunch Program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Lunch served in the cafeteria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Lunch in the classroom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Grab ‘N Go Carts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SzPct val="100000"/>
              <a:defRPr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food programs are required to have written approval by Althea Albert-Santiago, Director of Food and Nutrition Services</a:t>
            </a:r>
          </a:p>
          <a:p>
            <a:pPr marL="109220" indent="0">
              <a:buFont typeface="Wingdings 3" pitchFamily="18" charset="2"/>
              <a:buNone/>
              <a:defRPr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2109" cy="1342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82097" y="6400800"/>
            <a:ext cx="333661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18" y="1402883"/>
            <a:ext cx="356616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1536878" y="363682"/>
            <a:ext cx="7948288" cy="533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 Fruit and Vegetable Program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60763"/>
            <a:ext cx="793931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" indent="0">
              <a:buNone/>
            </a:pPr>
            <a:r>
              <a:rPr lang="en-US" sz="16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The Goal of the FFVP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Create healthier school environments by providing healthier food choices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Expand the variety of fruits and </a:t>
            </a:r>
            <a:r>
              <a:rPr lang="en-US" sz="1600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vegetable </a:t>
            </a:r>
            <a:r>
              <a:rPr lang="en-US" sz="16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children experience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Increase children’s fruit and vegetable consumption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Make a difference in children’s diets to impact their present and future health</a:t>
            </a:r>
          </a:p>
          <a:p>
            <a:endParaRPr lang="en-US" sz="1600" b="1" dirty="0" smtClean="0">
              <a:latin typeface="Baskerville Old Face" panose="02020602080505020303" pitchFamily="18" charset="0"/>
            </a:endParaRPr>
          </a:p>
          <a:p>
            <a:r>
              <a:rPr lang="en-US" sz="1600" b="1" dirty="0" smtClean="0">
                <a:latin typeface="Baskerville Old Face" panose="02020602080505020303" pitchFamily="18" charset="0"/>
              </a:rPr>
              <a:t>How Schools </a:t>
            </a:r>
            <a:r>
              <a:rPr lang="en-US" sz="1600" b="1" dirty="0">
                <a:latin typeface="Baskerville Old Face" panose="02020602080505020303" pitchFamily="18" charset="0"/>
              </a:rPr>
              <a:t>are Selected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</a:rPr>
              <a:t>Be an elementary school </a:t>
            </a:r>
            <a:endParaRPr lang="en-US" sz="1600" b="1" i="1" dirty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</a:rPr>
              <a:t>Have a high percentage of students eligible for the Community Eligibility Provision Program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</a:rPr>
              <a:t>Make free fresh fruits and vegetables available to all </a:t>
            </a:r>
            <a:r>
              <a:rPr lang="en-US" sz="1600" i="1" dirty="0">
                <a:latin typeface="Baskerville Old Face" panose="02020602080505020303" pitchFamily="18" charset="0"/>
              </a:rPr>
              <a:t>enrolled </a:t>
            </a:r>
            <a:r>
              <a:rPr lang="en-US" sz="1600" dirty="0">
                <a:latin typeface="Baskerville Old Face" panose="02020602080505020303" pitchFamily="18" charset="0"/>
              </a:rPr>
              <a:t>children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</a:rPr>
              <a:t>Provide fresh fruits and vegetables only during the school day (not before or after school or during summer school)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</a:rPr>
              <a:t>Widely publicize within the school the availability of free fresh fruits and vegetables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</a:rPr>
              <a:t>Have documented support of the food service manager, principal and district superintendent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 Old Face" panose="02020602080505020303" pitchFamily="18" charset="0"/>
              </a:rPr>
              <a:t>Serve free fresh fruits and vegetables outside of the NSLP and SBP meal periods five days per week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Baskerville Old Face" panose="02020602080505020303" pitchFamily="18" charset="0"/>
              </a:rPr>
              <a:t>The staff </a:t>
            </a:r>
            <a:r>
              <a:rPr lang="en-US" sz="1600" dirty="0">
                <a:latin typeface="Baskerville Old Face" panose="02020602080505020303" pitchFamily="18" charset="0"/>
              </a:rPr>
              <a:t>works with </a:t>
            </a:r>
            <a:r>
              <a:rPr lang="en-US" sz="1600" dirty="0" smtClean="0">
                <a:latin typeface="Baskerville Old Face" panose="02020602080505020303" pitchFamily="18" charset="0"/>
              </a:rPr>
              <a:t>the FFVP </a:t>
            </a:r>
            <a:r>
              <a:rPr lang="en-US" sz="1600" dirty="0">
                <a:latin typeface="Baskerville Old Face" panose="02020602080505020303" pitchFamily="18" charset="0"/>
              </a:rPr>
              <a:t>coordinator</a:t>
            </a:r>
          </a:p>
          <a:p>
            <a:pPr lvl="0"/>
            <a:r>
              <a:rPr lang="en-US" sz="1600" dirty="0">
                <a:latin typeface="Baskerville Old Face" panose="02020602080505020303" pitchFamily="18" charset="0"/>
              </a:rPr>
              <a:t> </a:t>
            </a:r>
          </a:p>
          <a:p>
            <a:pPr algn="ctr"/>
            <a:r>
              <a:rPr lang="en-US" sz="1600" b="1" dirty="0">
                <a:latin typeface="Baskerville Old Face" panose="02020602080505020303" pitchFamily="18" charset="0"/>
              </a:rPr>
              <a:t>For additional information, please contact: </a:t>
            </a:r>
          </a:p>
          <a:p>
            <a:pPr lvl="0" algn="ctr"/>
            <a:r>
              <a:rPr lang="en-US" sz="1600" dirty="0">
                <a:latin typeface="Baskerville Old Face" panose="02020602080505020303" pitchFamily="18" charset="0"/>
              </a:rPr>
              <a:t>Tenecia Williams, Accountability Specialist</a:t>
            </a:r>
          </a:p>
          <a:p>
            <a:pPr lvl="0" algn="ctr"/>
            <a:r>
              <a:rPr lang="en-US" sz="1600" b="1" dirty="0">
                <a:latin typeface="Baskerville Old Face" panose="02020602080505020303" pitchFamily="18" charset="0"/>
                <a:hlinkClick r:id="rId2"/>
              </a:rPr>
              <a:t>Tenecia.williams@slps.org</a:t>
            </a:r>
            <a:r>
              <a:rPr lang="en-US" sz="1600" dirty="0">
                <a:latin typeface="Baskerville Old Face" panose="02020602080505020303" pitchFamily="18" charset="0"/>
              </a:rPr>
              <a:t> or 314-345-2308  </a:t>
            </a:r>
          </a:p>
          <a:p>
            <a:pPr lvl="1">
              <a:lnSpc>
                <a:spcPct val="130000"/>
              </a:lnSpc>
              <a:buClr>
                <a:schemeClr val="accent4"/>
              </a:buClr>
            </a:pPr>
            <a:endParaRPr lang="en-US" sz="2000" dirty="0">
              <a:latin typeface="Sans Source Pro"/>
              <a:cs typeface="Sans Source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440" y="1471352"/>
            <a:ext cx="3979937" cy="4864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2109" cy="1342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24965" y="6463094"/>
            <a:ext cx="80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110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1288473" y="344285"/>
            <a:ext cx="8279475" cy="533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Catering Services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71" cy="1221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2175" y="6380602"/>
            <a:ext cx="2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59846"/>
            <a:ext cx="1219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Booking An Event </a:t>
            </a:r>
          </a:p>
          <a:p>
            <a:pPr marL="17462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and email Erika Hollinshed, Catering Services Coordinator in Food Nutrition Services, for all catering requests.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copy Carolyn Penn, SFE General Manager of Food Services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Carolyn.Penn@sfellc.org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Althea Albert-Santiago, Director of Food and Nutrition Services Department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Althea.Albert-Santiago@slps.org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all catering requests.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Catering requests must be submitted via email Monday-Friday by 3 pm. The next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 catering orders will not be accepted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Saint Louis Public Schools Catering Request Form within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Seven (7) days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day of the event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Catering Request Form, Order Confirmation, and Invoice will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emailed within 24 hours after booking the event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event client must complete all required forms for payment (i.e. Checklist for invoice payments and reimbursements, voucher certification forms, etc., and submit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payments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Stephanie Morris, Accounts Payable Supervisor at</a:t>
            </a:r>
            <a:r>
              <a:rPr lang="en-US" dirty="0">
                <a:solidFill>
                  <a:srgbClr val="350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tephanie.Morris@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slps.org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Contact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number: 314-345-2278.  </a:t>
            </a:r>
          </a:p>
          <a:p>
            <a:pPr marL="17462" indent="0" algn="ctr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information, please contact: </a:t>
            </a:r>
          </a:p>
          <a:p>
            <a:pPr marL="17462" lv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Erika Hollinshed, Catering Services Coordinator</a:t>
            </a:r>
          </a:p>
          <a:p>
            <a:pPr marL="17462" lv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Erika. Hollinshed @slps.org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314-331-6115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1454826" y="340694"/>
            <a:ext cx="8112393" cy="533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 Guidelines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2BE9F9-F633-41D1-BA51-AE7E2F256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573"/>
          <a:stretch/>
        </p:blipFill>
        <p:spPr>
          <a:xfrm>
            <a:off x="6868031" y="1508980"/>
            <a:ext cx="5537836" cy="4881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2109" cy="13421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07501" y="6390042"/>
            <a:ext cx="50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629" y="1508979"/>
            <a:ext cx="5965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en-US" alt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Menus and Service Times</a:t>
            </a:r>
          </a:p>
          <a:p>
            <a:pP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times cannot be changed without a written request to Althea Albert-Santiago, Director of Food  </a:t>
            </a:r>
          </a:p>
          <a:p>
            <a:pPr>
              <a:buSzPct val="100000"/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Nutrition Services </a:t>
            </a:r>
          </a:p>
          <a:p>
            <a:pP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service times are approved by the Department of Elementary and Secondary Education (DESE)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alt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School Suspensions </a:t>
            </a:r>
          </a:p>
          <a:p>
            <a:pP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United States Department of Agriculture (USDA) states you cannot punish students with food</a:t>
            </a:r>
            <a:endParaRPr lang="en-US" altLang="en-US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must receive a reimbursable meal</a:t>
            </a:r>
          </a:p>
          <a:p>
            <a:pPr>
              <a:buSzPct val="100000"/>
              <a:buFont typeface="Wingdings" panose="05000000000000000000" pitchFamily="2" charset="2"/>
              <a:buChar char="Ø"/>
              <a:defRPr/>
            </a:pPr>
            <a:endParaRPr lang="en-US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 and Adult Care Food Program (CACFP)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Afterschool Supper and Snack Program is 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ponsored by the Missouri Department of Health and Senior Services ​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Schools that provide an afterschool program that includes educational, enrichment, and athletics programs are eligible to participate ​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Schools can receive hot or cold meals  ​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Protocol: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schools requesting supper and snacks will need to submit written a request to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Althea Albert-Santiago</a:t>
            </a:r>
            <a:endParaRPr lang="en-US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1342109" y="254000"/>
            <a:ext cx="8337827" cy="79329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 Guidelines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37792" y="1189161"/>
            <a:ext cx="7638473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en-US" b="1" i="1" dirty="0">
                <a:latin typeface="Baskerville Old Face" panose="02020602080505020303" pitchFamily="18" charset="0"/>
              </a:rPr>
              <a:t>Smart Snack </a:t>
            </a:r>
            <a:r>
              <a:rPr lang="en-US" b="1" i="1" dirty="0" smtClean="0">
                <a:latin typeface="Baskerville Old Face" panose="02020602080505020303" pitchFamily="18" charset="0"/>
              </a:rPr>
              <a:t>Guidelines </a:t>
            </a:r>
            <a:r>
              <a:rPr lang="en-US" sz="1600" dirty="0" smtClean="0">
                <a:latin typeface="Baskerville Old Face" panose="02020602080505020303" pitchFamily="18" charset="0"/>
              </a:rPr>
              <a:t>include </a:t>
            </a:r>
            <a:r>
              <a:rPr lang="en-US" sz="1600" dirty="0">
                <a:latin typeface="Baskerville Old Face" panose="02020602080505020303" pitchFamily="18" charset="0"/>
              </a:rPr>
              <a:t>changes in calories, sodium, fat, and sugar for </a:t>
            </a:r>
            <a:r>
              <a:rPr lang="en-US" sz="1600" dirty="0" smtClean="0">
                <a:latin typeface="Baskerville Old Face" panose="02020602080505020303" pitchFamily="18" charset="0"/>
              </a:rPr>
              <a:t>snacks </a:t>
            </a:r>
            <a:r>
              <a:rPr lang="en-US" sz="1600" dirty="0">
                <a:latin typeface="Baskerville Old Face" panose="02020602080505020303" pitchFamily="18" charset="0"/>
              </a:rPr>
              <a:t>and </a:t>
            </a:r>
            <a:r>
              <a:rPr lang="en-US" dirty="0">
                <a:latin typeface="Baskerville Old Face" panose="02020602080505020303" pitchFamily="18" charset="0"/>
              </a:rPr>
              <a:t>beverages and </a:t>
            </a:r>
            <a:r>
              <a:rPr lang="en-US" dirty="0" smtClean="0">
                <a:latin typeface="Baskerville Old Face" panose="02020602080505020303" pitchFamily="18" charset="0"/>
              </a:rPr>
              <a:t>regulate </a:t>
            </a:r>
            <a:r>
              <a:rPr lang="en-US" dirty="0">
                <a:latin typeface="Baskerville Old Face" panose="02020602080505020303" pitchFamily="18" charset="0"/>
              </a:rPr>
              <a:t>vending machines, </a:t>
            </a:r>
            <a:r>
              <a:rPr lang="en-US" dirty="0" smtClean="0">
                <a:latin typeface="Baskerville Old Face" panose="02020602080505020303" pitchFamily="18" charset="0"/>
              </a:rPr>
              <a:t>fundraisers, </a:t>
            </a:r>
            <a:r>
              <a:rPr lang="en-US" dirty="0">
                <a:latin typeface="Baskerville Old Face" panose="02020602080505020303" pitchFamily="18" charset="0"/>
              </a:rPr>
              <a:t>and school stores.</a:t>
            </a:r>
          </a:p>
          <a:p>
            <a:endParaRPr lang="en-US" b="1" i="1" dirty="0">
              <a:solidFill>
                <a:schemeClr val="accent1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>
              <a:buSzPct val="100000"/>
              <a:buFont typeface="Wingdings 3" pitchFamily="18" charset="2"/>
              <a:buNone/>
              <a:defRPr/>
            </a:pPr>
            <a:r>
              <a:rPr lang="en-US" b="1" u="sng" dirty="0">
                <a:latin typeface="Baskerville Old Face" pitchFamily="18" charset="0"/>
              </a:rPr>
              <a:t>Schools Stores</a:t>
            </a:r>
          </a:p>
          <a:p>
            <a:pPr>
              <a:buSzPct val="100000"/>
              <a:buFont typeface="Wingdings" pitchFamily="2" charset="2"/>
              <a:buChar char="Ø"/>
              <a:defRPr/>
            </a:pPr>
            <a:r>
              <a:rPr lang="en-US" dirty="0">
                <a:latin typeface="Baskerville Old Face" pitchFamily="18" charset="0"/>
              </a:rPr>
              <a:t>St. Louis Board of Education Regulation: </a:t>
            </a:r>
            <a:r>
              <a:rPr lang="en-US" b="1" i="1" dirty="0">
                <a:latin typeface="Baskerville Old Face" pitchFamily="18" charset="0"/>
              </a:rPr>
              <a:t>Business and Non-Instructional Operations Policy R3542.2.3  </a:t>
            </a:r>
          </a:p>
          <a:p>
            <a:pPr>
              <a:buSzPct val="100000"/>
              <a:buFont typeface="Wingdings" pitchFamily="2" charset="2"/>
              <a:buChar char="Ø"/>
              <a:defRPr/>
            </a:pPr>
            <a:r>
              <a:rPr lang="en-US" b="1" dirty="0">
                <a:latin typeface="Baskerville Old Face" pitchFamily="18" charset="0"/>
              </a:rPr>
              <a:t>Only allowed to sell non-food items during the school day.</a:t>
            </a:r>
          </a:p>
          <a:p>
            <a:pPr>
              <a:buSzPct val="100000"/>
              <a:buFont typeface="Wingdings" pitchFamily="2" charset="2"/>
              <a:buChar char="Ø"/>
              <a:defRPr/>
            </a:pPr>
            <a:r>
              <a:rPr lang="en-US" dirty="0">
                <a:latin typeface="Baskerville Old Face" pitchFamily="18" charset="0"/>
              </a:rPr>
              <a:t>No food items will be sold during breakfast or lunch in competition with the National School Breakfast  and Lunch Program.</a:t>
            </a:r>
          </a:p>
          <a:p>
            <a:pPr>
              <a:buSzPct val="100000"/>
              <a:buFont typeface="Wingdings 3" pitchFamily="18" charset="2"/>
              <a:buNone/>
              <a:defRPr/>
            </a:pPr>
            <a:endParaRPr lang="en-US" b="1" dirty="0">
              <a:latin typeface="Baskerville Old Face" pitchFamily="18" charset="0"/>
            </a:endParaRPr>
          </a:p>
          <a:p>
            <a:pPr>
              <a:buSzPct val="100000"/>
              <a:buFont typeface="Wingdings 3" pitchFamily="18" charset="2"/>
              <a:buNone/>
              <a:defRPr/>
            </a:pPr>
            <a:r>
              <a:rPr lang="en-US" b="1" u="sng" dirty="0">
                <a:latin typeface="Baskerville Old Face" pitchFamily="18" charset="0"/>
              </a:rPr>
              <a:t>Fundraisers</a:t>
            </a:r>
          </a:p>
          <a:p>
            <a:pP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Baskerville Old Face" panose="02020602080505020303" pitchFamily="18" charset="0"/>
              </a:rPr>
              <a:t>Non-food item fundraisers are allowed during the school day. </a:t>
            </a:r>
          </a:p>
          <a:p>
            <a:pP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b="1" i="1" dirty="0">
                <a:latin typeface="Baskerville Old Face" panose="02020602080505020303" pitchFamily="18" charset="0"/>
              </a:rPr>
              <a:t>The standards only apply during school hours (midnight the night before to 30 minutes after the school day ends)</a:t>
            </a:r>
          </a:p>
          <a:p>
            <a:pP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Protocol: All schools requesting fundraisers will need to submit a written request to </a:t>
            </a:r>
            <a:r>
              <a:rPr lang="en-US" altLang="en-US" b="1" i="1" dirty="0">
                <a:latin typeface="Baskerville Old Face" panose="02020602080505020303" pitchFamily="18" charset="0"/>
              </a:rPr>
              <a:t>Althea Albert-Santiago </a:t>
            </a:r>
          </a:p>
          <a:p>
            <a:pP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Baskerville Old Face" pitchFamily="18" charset="0"/>
              </a:rPr>
              <a:t>Check </a:t>
            </a:r>
            <a:r>
              <a:rPr lang="en-US" dirty="0" smtClean="0">
                <a:latin typeface="Baskerville Old Face" pitchFamily="18" charset="0"/>
              </a:rPr>
              <a:t>fundraisers’ </a:t>
            </a:r>
            <a:r>
              <a:rPr lang="en-US" dirty="0">
                <a:latin typeface="Baskerville Old Face" pitchFamily="18" charset="0"/>
              </a:rPr>
              <a:t>ideas on Food and Nutrition </a:t>
            </a:r>
            <a:r>
              <a:rPr lang="en-US" dirty="0" smtClean="0">
                <a:latin typeface="Baskerville Old Face" pitchFamily="18" charset="0"/>
              </a:rPr>
              <a:t>webpage. </a:t>
            </a:r>
            <a:endParaRPr lang="en-US" dirty="0">
              <a:latin typeface="Baskerville Old Face" pitchFamily="18" charset="0"/>
            </a:endParaRPr>
          </a:p>
          <a:p>
            <a:pPr marL="17462" indent="0">
              <a:buSzPct val="100000"/>
              <a:buNone/>
              <a:defRPr/>
            </a:pPr>
            <a:endParaRPr lang="en-US" b="1" dirty="0">
              <a:latin typeface="Baskerville Old Face" pitchFamily="18" charset="0"/>
            </a:endParaRPr>
          </a:p>
          <a:p>
            <a:pPr marL="17462" indent="0">
              <a:buSzPct val="100000"/>
              <a:buNone/>
              <a:defRPr/>
            </a:pPr>
            <a:r>
              <a:rPr lang="en-US" b="1" u="sng" dirty="0">
                <a:latin typeface="Baskerville Old Face" pitchFamily="18" charset="0"/>
              </a:rPr>
              <a:t>Water</a:t>
            </a:r>
            <a:r>
              <a:rPr lang="en-US" b="1" dirty="0">
                <a:latin typeface="Baskerville Old Face" pitchFamily="18" charset="0"/>
              </a:rPr>
              <a:t> </a:t>
            </a:r>
          </a:p>
          <a:p>
            <a:pP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Baskerville Old Face" pitchFamily="18" charset="0"/>
              </a:rPr>
              <a:t>Water is offered to all students during breakfast and </a:t>
            </a:r>
            <a:r>
              <a:rPr lang="en-US" dirty="0" smtClean="0">
                <a:latin typeface="Baskerville Old Face" pitchFamily="18" charset="0"/>
              </a:rPr>
              <a:t>lunch.</a:t>
            </a:r>
            <a:endParaRPr lang="en-US" dirty="0">
              <a:latin typeface="Baskerville Old Face" pitchFamily="18" charset="0"/>
            </a:endParaRPr>
          </a:p>
          <a:p>
            <a:pPr>
              <a:buSzPct val="100000"/>
              <a:buFont typeface="Wingdings" panose="05000000000000000000" pitchFamily="2" charset="2"/>
              <a:buChar char="Ø"/>
              <a:defRPr/>
            </a:pPr>
            <a:endParaRPr lang="en-US" dirty="0">
              <a:latin typeface="Baskerville Old Face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latin typeface="Goudy Old Style" panose="02020502050305020303" pitchFamily="18" charset="0"/>
            </a:endParaRPr>
          </a:p>
          <a:p>
            <a:endParaRPr lang="en-US" b="1" dirty="0">
              <a:latin typeface="Goudy Old Style" panose="0202050205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latin typeface="Goudy Old Style" panose="02020502050305020303" pitchFamily="18" charset="0"/>
            </a:endParaRPr>
          </a:p>
          <a:p>
            <a:endParaRPr lang="en-US" sz="1200" b="1" dirty="0">
              <a:latin typeface="Goudy Old Style" panose="02020502050305020303" pitchFamily="18" charset="0"/>
            </a:endParaRPr>
          </a:p>
          <a:p>
            <a:endParaRPr lang="en-US" sz="1200" b="1" dirty="0">
              <a:latin typeface="Goudy Old Style" panose="02020502050305020303" pitchFamily="18" charset="0"/>
            </a:endParaRPr>
          </a:p>
          <a:p>
            <a:endParaRPr lang="en-US" sz="1200" b="1" dirty="0">
              <a:latin typeface="Goudy Old Style" panose="020205020503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7262C-41D0-43EC-BFE3-93F31E168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8" y="1483972"/>
            <a:ext cx="3907837" cy="5216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2109" cy="1342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07501" y="6390042"/>
            <a:ext cx="50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1685</TotalTime>
  <Words>1494</Words>
  <Application>Microsoft Office PowerPoint</Application>
  <PresentationFormat>Widescreen</PresentationFormat>
  <Paragraphs>235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Baskerville Old Face</vt:lpstr>
      <vt:lpstr>Calibri</vt:lpstr>
      <vt:lpstr>Calibri Light</vt:lpstr>
      <vt:lpstr>Courier New</vt:lpstr>
      <vt:lpstr>Goudy Old Style</vt:lpstr>
      <vt:lpstr>News Gothic MT</vt:lpstr>
      <vt:lpstr>Oswald</vt:lpstr>
      <vt:lpstr>Palatino Linotype</vt:lpstr>
      <vt:lpstr>Sans Source Pro</vt:lpstr>
      <vt:lpstr>Source Sans Pro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Timelapse</dc:creator>
  <cp:lastModifiedBy>Albert-Santiago, Althea J.</cp:lastModifiedBy>
  <cp:revision>264</cp:revision>
  <cp:lastPrinted>2022-07-18T20:54:58Z</cp:lastPrinted>
  <dcterms:created xsi:type="dcterms:W3CDTF">2014-07-10T02:16:57Z</dcterms:created>
  <dcterms:modified xsi:type="dcterms:W3CDTF">2022-08-10T21:55:50Z</dcterms:modified>
</cp:coreProperties>
</file>